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4" d="100"/>
          <a:sy n="64" d="100"/>
        </p:scale>
        <p:origin x="-133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03/03/1440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03/03/1440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03/03/1440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03/03/1440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03/03/1440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188641"/>
            <a:ext cx="7772400" cy="504056"/>
          </a:xfrm>
        </p:spPr>
        <p:txBody>
          <a:bodyPr>
            <a:normAutofit fontScale="90000"/>
          </a:bodyPr>
          <a:lstStyle/>
          <a:p>
            <a:r>
              <a:rPr lang="ar-IQ" sz="3200" dirty="0"/>
              <a:t>الأساس </a:t>
            </a:r>
            <a:r>
              <a:rPr lang="ar-IQ" sz="3200" dirty="0" err="1"/>
              <a:t>السايتولوجي</a:t>
            </a:r>
            <a:r>
              <a:rPr lang="ar-IQ" sz="3200" dirty="0"/>
              <a:t> (الخلوي) للوراثة المندلية</a:t>
            </a:r>
          </a:p>
        </p:txBody>
      </p:sp>
      <p:sp>
        <p:nvSpPr>
          <p:cNvPr id="3" name="عنوان فرعي 2"/>
          <p:cNvSpPr>
            <a:spLocks noGrp="1"/>
          </p:cNvSpPr>
          <p:nvPr>
            <p:ph type="subTitle" idx="1"/>
          </p:nvPr>
        </p:nvSpPr>
        <p:spPr>
          <a:xfrm>
            <a:off x="1475656" y="692696"/>
            <a:ext cx="6400800" cy="4608512"/>
          </a:xfrm>
        </p:spPr>
        <p:txBody>
          <a:bodyPr>
            <a:noAutofit/>
          </a:bodyPr>
          <a:lstStyle/>
          <a:p>
            <a:pPr algn="r"/>
            <a:r>
              <a:rPr lang="ar-IQ" sz="1400" b="1" dirty="0"/>
              <a:t> انقسام الخلية : </a:t>
            </a:r>
            <a:r>
              <a:rPr lang="en-US" sz="1400" b="1" dirty="0"/>
              <a:t>Cell Division </a:t>
            </a:r>
          </a:p>
          <a:p>
            <a:pPr algn="r"/>
            <a:r>
              <a:rPr lang="en-US" sz="1400" b="1" dirty="0"/>
              <a:t>        </a:t>
            </a:r>
            <a:r>
              <a:rPr lang="ar-IQ" sz="1400" b="1" dirty="0"/>
              <a:t>يتوقف نمو الكائن الحي على ازدياد عدد الخلايا نتيجة انقسامها المتتالي </a:t>
            </a:r>
            <a:r>
              <a:rPr lang="ar-IQ" sz="1400" b="1" dirty="0" err="1"/>
              <a:t>وكذالك</a:t>
            </a:r>
            <a:r>
              <a:rPr lang="ar-IQ" sz="1400" b="1" dirty="0"/>
              <a:t> على        زيادة حجمها، وفي الكائنات متعددة الخلايا   </a:t>
            </a:r>
            <a:r>
              <a:rPr lang="en-US" sz="1400" b="1" dirty="0"/>
              <a:t>Multicellular organism</a:t>
            </a:r>
            <a:r>
              <a:rPr lang="ar-IQ" sz="1400" b="1" dirty="0"/>
              <a:t>ينمو الفرد  حتى  يصل الى حجمه الطبيعي عند البلوغ نتيجة لهذه العمليات بالإضافة الى تمايز الخلايا (</a:t>
            </a:r>
            <a:r>
              <a:rPr lang="en-US" sz="1400" b="1" dirty="0"/>
              <a:t>Differentiation) </a:t>
            </a:r>
            <a:r>
              <a:rPr lang="ar-IQ" sz="1400" b="1" dirty="0"/>
              <a:t>عن بعضها في الشكل الوظيفة اثناء النمو من خلية أحادية  ( البيضة المخصبة )  حتى الفرد البالغ.</a:t>
            </a:r>
          </a:p>
          <a:p>
            <a:pPr algn="r"/>
            <a:r>
              <a:rPr lang="ar-IQ" sz="1400" b="1" dirty="0"/>
              <a:t>      يعد انقسام الخلية وسيلة من وسائل التكاثر في الكائنات الوحيدة الخلية </a:t>
            </a:r>
            <a:r>
              <a:rPr lang="en-US" sz="1400" b="1" dirty="0"/>
              <a:t>Unicellular  Organisms </a:t>
            </a:r>
            <a:r>
              <a:rPr lang="ar-IQ" sz="1400" b="1" dirty="0"/>
              <a:t>وفي كثير من الأحيان يعد الوسيلة الوحيدة. تعتمد الكائنات الحية التي تتكاثر جنسيا على انقسام الخلية لتكوين الكميتات (الأمشاج) ويشمل انقسام الخلية المحتوية على نواة على انقسامين متميزين ومتكاملين مع بعضهما تماما وهما :</a:t>
            </a:r>
          </a:p>
          <a:p>
            <a:pPr algn="r"/>
            <a:r>
              <a:rPr lang="ar-IQ" sz="1400" b="1" dirty="0"/>
              <a:t>1ـ انقسام النواة </a:t>
            </a:r>
            <a:r>
              <a:rPr lang="en-US" sz="1400" b="1" dirty="0" err="1"/>
              <a:t>Karyokinesis</a:t>
            </a:r>
            <a:r>
              <a:rPr lang="en-US" sz="1400" b="1" dirty="0"/>
              <a:t>  </a:t>
            </a:r>
          </a:p>
          <a:p>
            <a:pPr algn="r"/>
            <a:r>
              <a:rPr lang="en-US" sz="1400" b="1" dirty="0"/>
              <a:t>2ـ </a:t>
            </a:r>
            <a:r>
              <a:rPr lang="ar-IQ" sz="1400" b="1" dirty="0"/>
              <a:t>انقسام </a:t>
            </a:r>
            <a:r>
              <a:rPr lang="ar-IQ" sz="1400" b="1" dirty="0" err="1"/>
              <a:t>السايتوبلازم</a:t>
            </a:r>
            <a:r>
              <a:rPr lang="ar-IQ" sz="1400" b="1" dirty="0"/>
              <a:t> </a:t>
            </a:r>
            <a:r>
              <a:rPr lang="en-US" sz="1400" b="1" dirty="0"/>
              <a:t>Cytokinesis  </a:t>
            </a:r>
          </a:p>
          <a:p>
            <a:pPr algn="r"/>
            <a:r>
              <a:rPr lang="en-US" sz="1400" b="1" dirty="0"/>
              <a:t>     </a:t>
            </a:r>
            <a:r>
              <a:rPr lang="ar-IQ" sz="1400" b="1" dirty="0" err="1"/>
              <a:t>لايبدا</a:t>
            </a:r>
            <a:r>
              <a:rPr lang="ar-IQ" sz="1400" b="1" dirty="0"/>
              <a:t> انقسام </a:t>
            </a:r>
            <a:r>
              <a:rPr lang="ar-IQ" sz="1400" b="1" dirty="0" err="1"/>
              <a:t>السايتوبلازم</a:t>
            </a:r>
            <a:r>
              <a:rPr lang="ar-IQ" sz="1400" b="1" dirty="0"/>
              <a:t> إلا بعد بداية انقسام  النواة وقد يتأخر إلى حين إتمام انقسام النواة وقد </a:t>
            </a:r>
            <a:r>
              <a:rPr lang="ar-IQ" sz="1400" b="1" dirty="0" err="1"/>
              <a:t>لايحدث</a:t>
            </a:r>
            <a:r>
              <a:rPr lang="ar-IQ" sz="1400" b="1" dirty="0"/>
              <a:t> على الإطلاق. وهناك نوعان من الانقسامات النووية هما :</a:t>
            </a:r>
          </a:p>
          <a:p>
            <a:pPr algn="r"/>
            <a:r>
              <a:rPr lang="ar-IQ" sz="1400" b="1" dirty="0"/>
              <a:t>1ـ الانقسام الخيطي (الانقسام غير المباشر) </a:t>
            </a:r>
            <a:r>
              <a:rPr lang="en-US" sz="1400" b="1" dirty="0"/>
              <a:t>Mitosis </a:t>
            </a:r>
            <a:r>
              <a:rPr lang="ar-IQ" sz="1400" b="1" dirty="0"/>
              <a:t>ويحدث في الخلايا الجسمية او الخضرية .</a:t>
            </a:r>
          </a:p>
          <a:p>
            <a:pPr algn="r"/>
            <a:r>
              <a:rPr lang="ar-IQ" sz="1400" b="1" dirty="0"/>
              <a:t>2ـ الانقسام الاختزالي (الانقسام المنصف) </a:t>
            </a:r>
            <a:r>
              <a:rPr lang="en-US" sz="1400" b="1" dirty="0"/>
              <a:t>Meiosis </a:t>
            </a:r>
            <a:r>
              <a:rPr lang="ar-IQ" sz="1400" b="1" dirty="0"/>
              <a:t>يحدث في الخلايا الجنسية ويقود الى تكوين الكميتات (الخلايا التناسلية) في الكائنات الحيوانية والنباتية التي تتكاثر جنسيا . </a:t>
            </a:r>
          </a:p>
        </p:txBody>
      </p:sp>
    </p:spTree>
    <p:extLst>
      <p:ext uri="{BB962C8B-B14F-4D97-AF65-F5344CB8AC3E}">
        <p14:creationId xmlns:p14="http://schemas.microsoft.com/office/powerpoint/2010/main" val="767309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908720"/>
            <a:ext cx="8229600" cy="4968552"/>
          </a:xfrm>
        </p:spPr>
        <p:txBody>
          <a:bodyPr>
            <a:normAutofit/>
          </a:bodyPr>
          <a:lstStyle/>
          <a:p>
            <a:pPr algn="r"/>
            <a:r>
              <a:rPr lang="ar-IQ" sz="1400" b="1" dirty="0"/>
              <a:t>2ــ الدور الاستوائي الأول 1- </a:t>
            </a:r>
            <a:r>
              <a:rPr lang="en-US" sz="1400" b="1" dirty="0"/>
              <a:t>Metaphase:</a:t>
            </a:r>
            <a:br>
              <a:rPr lang="en-US" sz="1400" b="1" dirty="0"/>
            </a:br>
            <a:r>
              <a:rPr lang="en-US" sz="1400" b="1" dirty="0"/>
              <a:t>      </a:t>
            </a:r>
            <a:r>
              <a:rPr lang="ar-IQ" sz="1400" b="1" dirty="0"/>
              <a:t>تصل الكروموسومات المتناظرة والمقترنة وهي الوحدات الثنائية </a:t>
            </a:r>
            <a:r>
              <a:rPr lang="en-US" sz="1400" b="1" dirty="0"/>
              <a:t>biva1ent </a:t>
            </a:r>
            <a:r>
              <a:rPr lang="ar-IQ" sz="1400" b="1" dirty="0"/>
              <a:t>خط استواء المغزل ، ويختلف هذا الدور عن نظيره في الانقسام الخيطي حيث أن والوحدات الثنائية الكروموسوم هي التي تترتب في الخط الاستوائي  وليست الكروموسومات الأحادية كما هو الحال في الانقسام الخيطي . أضافة الى ذلك فان عدد الوحدات الثنائية هو العدد الاحادي لما تحتويه من كروموسومات</a:t>
            </a:r>
            <a:r>
              <a:rPr lang="en-US" sz="1400" b="1" dirty="0" err="1"/>
              <a:t>monopliod</a:t>
            </a:r>
            <a:r>
              <a:rPr lang="en-US" sz="1400" b="1" dirty="0"/>
              <a:t> number  </a:t>
            </a:r>
            <a:r>
              <a:rPr lang="ar-IQ" sz="1400" b="1" dirty="0"/>
              <a:t>بينما الكروموسومات في الانقسام الخيطي والتي تصطف في خط الاستواء لها العدد الثنائي .  أن </a:t>
            </a:r>
            <a:r>
              <a:rPr lang="ar-IQ" sz="1400" b="1" dirty="0" err="1"/>
              <a:t>سنترومير</a:t>
            </a:r>
            <a:r>
              <a:rPr lang="ar-IQ" sz="1400" b="1" dirty="0"/>
              <a:t> كل كروموسوم في الوحدة الثنائية يتجه الى احد أقطاب المغزل بينما يتجه </a:t>
            </a:r>
            <a:r>
              <a:rPr lang="ar-IQ" sz="1400" b="1" dirty="0" err="1"/>
              <a:t>سنترومير</a:t>
            </a:r>
            <a:r>
              <a:rPr lang="ar-IQ" sz="1400" b="1" dirty="0"/>
              <a:t> الكروموسوم </a:t>
            </a:r>
            <a:r>
              <a:rPr lang="ar-IQ" sz="1400" b="1" dirty="0" err="1"/>
              <a:t>ألاخر</a:t>
            </a:r>
            <a:r>
              <a:rPr lang="ar-IQ" sz="1400" b="1" dirty="0"/>
              <a:t> الى القطب </a:t>
            </a:r>
            <a:r>
              <a:rPr lang="ar-IQ" sz="1400" b="1" dirty="0" err="1"/>
              <a:t>ألاخر</a:t>
            </a:r>
            <a:r>
              <a:rPr lang="ar-IQ" sz="1400" b="1" dirty="0"/>
              <a:t> للمغزل وأن اتجاه كل كروموسوم من الواحدة الثنائية الى احد أقسام المغزل يكون بطريقة عشوائية، فقد يتجه الكروموسوم </a:t>
            </a:r>
            <a:r>
              <a:rPr lang="ar-IQ" sz="1400" b="1" dirty="0" err="1"/>
              <a:t>ألابوي</a:t>
            </a:r>
            <a:r>
              <a:rPr lang="ar-IQ" sz="1400" b="1" dirty="0"/>
              <a:t> </a:t>
            </a:r>
            <a:r>
              <a:rPr lang="en-US" sz="1400" b="1" dirty="0"/>
              <a:t>paternal </a:t>
            </a:r>
            <a:r>
              <a:rPr lang="ar-IQ" sz="1400" b="1" dirty="0"/>
              <a:t>من الوحدة الثنائية الى قطب ، بينما في الواحدة الثنائية </a:t>
            </a:r>
            <a:r>
              <a:rPr lang="ar-IQ" sz="1400" b="1" dirty="0" err="1"/>
              <a:t>ألاخرى</a:t>
            </a:r>
            <a:r>
              <a:rPr lang="ar-IQ" sz="1400" b="1" dirty="0"/>
              <a:t> يتجه الكروموسوم </a:t>
            </a:r>
            <a:r>
              <a:rPr lang="ar-IQ" sz="1400" b="1" dirty="0" err="1"/>
              <a:t>ألأتي</a:t>
            </a:r>
            <a:r>
              <a:rPr lang="ar-IQ" sz="1400" b="1" dirty="0"/>
              <a:t> من ألام </a:t>
            </a:r>
            <a:r>
              <a:rPr lang="en-US" sz="1400" b="1" dirty="0" err="1"/>
              <a:t>mateinal</a:t>
            </a:r>
            <a:r>
              <a:rPr lang="en-US" sz="1400" b="1" dirty="0"/>
              <a:t> </a:t>
            </a:r>
            <a:r>
              <a:rPr lang="ar-IQ" sz="1400" b="1" dirty="0"/>
              <a:t>الى القطب الأخر. والطريقة العشوائية هذه في توزيع الكروموسومات لها أهمية كبيرة من الناحية الوراثية .</a:t>
            </a:r>
            <a:br>
              <a:rPr lang="ar-IQ" sz="1400" b="1" dirty="0"/>
            </a:br>
            <a:r>
              <a:rPr lang="ar-IQ" sz="1400" b="1" dirty="0"/>
              <a:t>3 ـ الدور الانفصالي الأول 1 – </a:t>
            </a:r>
            <a:r>
              <a:rPr lang="en-US" sz="1400" b="1" dirty="0"/>
              <a:t>Anaphase: </a:t>
            </a:r>
            <a:br>
              <a:rPr lang="en-US" sz="1400" b="1" dirty="0"/>
            </a:br>
            <a:r>
              <a:rPr lang="en-US" sz="1400" b="1" dirty="0"/>
              <a:t>        </a:t>
            </a:r>
            <a:r>
              <a:rPr lang="ar-IQ" sz="1400" b="1" dirty="0"/>
              <a:t>يحدث في هذا الدور انفصال</a:t>
            </a:r>
            <a:r>
              <a:rPr lang="en-US" sz="1400" b="1" dirty="0"/>
              <a:t>disjunction  </a:t>
            </a:r>
            <a:r>
              <a:rPr lang="ar-IQ" sz="1400" b="1" dirty="0"/>
              <a:t>للكروموسومين المتناظرين المقترنين ويتجه كل كروموسوم إلى قطب مخالف للقطب الذي يتجه أليه نظيره الأخر وكل كروموسوم يكون مزدوج التركيب طولياً ، أي يتكون من </a:t>
            </a:r>
            <a:r>
              <a:rPr lang="ar-IQ" sz="1400" b="1" dirty="0" err="1"/>
              <a:t>كروماتيدين</a:t>
            </a:r>
            <a:r>
              <a:rPr lang="ar-IQ" sz="1400" b="1" dirty="0"/>
              <a:t> ويتم انزلاق </a:t>
            </a:r>
            <a:r>
              <a:rPr lang="ar-IQ" sz="1400" b="1" dirty="0" err="1"/>
              <a:t>الكيازمات</a:t>
            </a:r>
            <a:r>
              <a:rPr lang="ar-IQ" sz="1400" b="1" dirty="0"/>
              <a:t> مؤدياً </a:t>
            </a:r>
            <a:r>
              <a:rPr lang="ar-IQ" sz="1400" b="1" dirty="0" err="1"/>
              <a:t>ألى</a:t>
            </a:r>
            <a:r>
              <a:rPr lang="ar-IQ" sz="1400" b="1" dirty="0"/>
              <a:t>  انتهائها جراء عملية انفصال الكروموسومات المقترنة . يختلف الانقسام الاختزالي عن الانقسام الخيطي بالنسبة لهذا الدور ، حيث يتم في الانقسام الخيطي انفصال </a:t>
            </a:r>
            <a:r>
              <a:rPr lang="ar-IQ" sz="1400" b="1" dirty="0" err="1"/>
              <a:t>الكروماتيدتين</a:t>
            </a:r>
            <a:r>
              <a:rPr lang="ar-IQ" sz="1400" b="1" dirty="0"/>
              <a:t> الشقيقتين عن بعضها وتتجه كل </a:t>
            </a:r>
            <a:r>
              <a:rPr lang="ar-IQ" sz="1400" b="1" dirty="0" err="1"/>
              <a:t>كروماتيدة</a:t>
            </a:r>
            <a:r>
              <a:rPr lang="ar-IQ" sz="1400" b="1" dirty="0"/>
              <a:t> الى  قطب مخالف للقطب الذي تذهب أليه شقيقتها ، وكل </a:t>
            </a:r>
            <a:r>
              <a:rPr lang="ar-IQ" sz="1400" b="1" dirty="0" err="1"/>
              <a:t>كروماتيدة</a:t>
            </a:r>
            <a:r>
              <a:rPr lang="ar-IQ" sz="1400" b="1" dirty="0"/>
              <a:t> تصبح كروموسوماً جديداً وبذلك تحتوي نواة كل خلية جديدة على النسخة نفسها من الكروموسومات التي كانت موجودة في النواة </a:t>
            </a:r>
            <a:r>
              <a:rPr lang="ar-IQ" sz="1400" b="1" dirty="0" err="1"/>
              <a:t>الأم.بينما</a:t>
            </a:r>
            <a:r>
              <a:rPr lang="ar-IQ" sz="1400" b="1" dirty="0"/>
              <a:t> يذهب في الانقسام الاختزالي كروموسوم واحد من كل وحدة ثنائية الكروموسوم الى احد الأقطاب بينما يتجه الكروموسوم الأخر القرين الى القطب الأخر ونتيجة لهذا العملية يتجمع في كل قطب نصف عدد الكروموسومات وبالتالي تحتوي كل نواة جديدة على نصف العدد ، بمعنى أخر يتم في الانقسام الخيطي انفصال </a:t>
            </a:r>
            <a:r>
              <a:rPr lang="ar-IQ" sz="1400" b="1" dirty="0" err="1"/>
              <a:t>الكروماتيدتين</a:t>
            </a:r>
            <a:r>
              <a:rPr lang="ar-IQ" sz="1400" b="1" dirty="0"/>
              <a:t> الشقيقتين عن بعضهما بينما في الانقسام الاختزالي يتم انفصال الكروموسومين المتناظرين</a:t>
            </a:r>
            <a:r>
              <a:rPr lang="en-US" sz="1400" b="1" dirty="0"/>
              <a:t>homologous chromosome (</a:t>
            </a:r>
            <a:r>
              <a:rPr lang="ar-IQ" sz="1400" b="1" dirty="0"/>
              <a:t>وكل كروموسوم مكون من </a:t>
            </a:r>
            <a:r>
              <a:rPr lang="ar-IQ" sz="1400" b="1" dirty="0" err="1"/>
              <a:t>كروماتيدين</a:t>
            </a:r>
            <a:r>
              <a:rPr lang="ar-IQ" sz="1400" b="1" dirty="0"/>
              <a:t> ). </a:t>
            </a:r>
            <a:br>
              <a:rPr lang="ar-IQ" sz="1400" b="1" dirty="0"/>
            </a:br>
            <a:endParaRPr lang="ar-IQ" sz="1400" b="1" dirty="0"/>
          </a:p>
        </p:txBody>
      </p:sp>
    </p:spTree>
    <p:extLst>
      <p:ext uri="{BB962C8B-B14F-4D97-AF65-F5344CB8AC3E}">
        <p14:creationId xmlns:p14="http://schemas.microsoft.com/office/powerpoint/2010/main" val="2797186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6741368"/>
          </a:xfrm>
        </p:spPr>
        <p:txBody>
          <a:bodyPr>
            <a:noAutofit/>
          </a:bodyPr>
          <a:lstStyle/>
          <a:p>
            <a:pPr algn="r"/>
            <a:r>
              <a:rPr lang="ar-IQ" sz="1400" b="1" dirty="0"/>
              <a:t>4- الدور النهائي الاول </a:t>
            </a:r>
            <a:r>
              <a:rPr lang="en-US" sz="1400" b="1" dirty="0"/>
              <a:t>Telophase -1  : </a:t>
            </a:r>
            <a:br>
              <a:rPr lang="en-US" sz="1400" b="1" dirty="0"/>
            </a:br>
            <a:r>
              <a:rPr lang="en-US" sz="1400" b="1" dirty="0"/>
              <a:t>      </a:t>
            </a:r>
            <a:r>
              <a:rPr lang="ar-IQ" sz="1400" b="1" dirty="0"/>
              <a:t>بوصول الكروموسومات الى قطبي المغزل ينتهي الدور الانفصالي الاول ويبدا الدور النهائي الاول . يختلف هذا الدور باختلاف الكائنات الحية ، ففي بعض الحالات يظهر الغشاء النووي حول الكروموسومات ثم تظهر النوية بجوار منطقة تنظيمها ثم ينقسم </a:t>
            </a:r>
            <a:r>
              <a:rPr lang="ar-IQ" sz="1400" b="1" dirty="0" err="1"/>
              <a:t>السايتوبلازم</a:t>
            </a:r>
            <a:r>
              <a:rPr lang="ar-IQ" sz="1400" b="1" dirty="0"/>
              <a:t> فتتكون خليتان جديدتان تدخلان الدور البيني الذي يستمر فترة قصيرة او طويلة نسبيا بين الانقسام الاختزالي الاول والثاني . وفي حالات اخرى </a:t>
            </a:r>
            <a:r>
              <a:rPr lang="ar-IQ" sz="1400" b="1" dirty="0" err="1"/>
              <a:t>لايحدث</a:t>
            </a:r>
            <a:r>
              <a:rPr lang="ar-IQ" sz="1400" b="1" dirty="0"/>
              <a:t> انقسام السيتوبلازم بل تدخل النواة مباشرة الى الدور التمهيدي الثاني وفي كل هذه الحالات يحقق الانقسام الاختزالي الاول انفصال الكروموسومات المتناظرة ويؤدي الى خفض عدد الكروموسومات في النوى الناتجة من الانقسام الى النصف .</a:t>
            </a:r>
            <a:br>
              <a:rPr lang="ar-IQ" sz="1400" b="1" dirty="0"/>
            </a:br>
            <a:r>
              <a:rPr lang="ar-IQ" sz="1400" b="1" dirty="0" smtClean="0"/>
              <a:t>ثانيا </a:t>
            </a:r>
            <a:r>
              <a:rPr lang="ar-IQ" sz="1400" b="1" dirty="0"/>
              <a:t>: </a:t>
            </a:r>
            <a:br>
              <a:rPr lang="ar-IQ" sz="1400" b="1" dirty="0"/>
            </a:br>
            <a:r>
              <a:rPr lang="ar-IQ" sz="1400" b="1" dirty="0"/>
              <a:t>الانقسام الاختزالي المنصف الثاني </a:t>
            </a:r>
            <a:r>
              <a:rPr lang="en-US" sz="1400" b="1" dirty="0"/>
              <a:t>Meiosis - 11 :</a:t>
            </a:r>
            <a:br>
              <a:rPr lang="en-US" sz="1400" b="1" dirty="0"/>
            </a:br>
            <a:r>
              <a:rPr lang="en-US" sz="1400" b="1" dirty="0"/>
              <a:t>1- </a:t>
            </a:r>
            <a:r>
              <a:rPr lang="ar-IQ" sz="1400" b="1" dirty="0"/>
              <a:t>الدور التمهيدي الثاني </a:t>
            </a:r>
            <a:r>
              <a:rPr lang="en-US" sz="1400" b="1" dirty="0"/>
              <a:t>Prophase – 11 :</a:t>
            </a:r>
            <a:br>
              <a:rPr lang="en-US" sz="1400" b="1" dirty="0"/>
            </a:br>
            <a:r>
              <a:rPr lang="en-US" sz="1400" b="1" dirty="0"/>
              <a:t>      </a:t>
            </a:r>
            <a:r>
              <a:rPr lang="ar-IQ" sz="1400" b="1" dirty="0"/>
              <a:t>يكون هذا الدور قصيرا ويشبه ظاهريا الدور التمهيدي للانقسام الخيطي عدا ان </a:t>
            </a:r>
            <a:r>
              <a:rPr lang="ar-IQ" sz="1400" b="1" dirty="0" err="1"/>
              <a:t>الكروماتيدتين</a:t>
            </a:r>
            <a:r>
              <a:rPr lang="ar-IQ" sz="1400" b="1" dirty="0"/>
              <a:t> الشقيقتين للكروموسوم تكونان منفرجتين عن بعضهما ولا تبدو عليهما التلافيف الحلزونية بصورة واضحة. </a:t>
            </a:r>
            <a:br>
              <a:rPr lang="ar-IQ" sz="1400" b="1" dirty="0"/>
            </a:br>
            <a:r>
              <a:rPr lang="ar-IQ" sz="1400" b="1" dirty="0"/>
              <a:t>2- الدور الاستوائي الثاني </a:t>
            </a:r>
            <a:r>
              <a:rPr lang="en-US" sz="1400" b="1" dirty="0"/>
              <a:t>Metaphase-11 :</a:t>
            </a:r>
            <a:br>
              <a:rPr lang="en-US" sz="1400" b="1" dirty="0"/>
            </a:br>
            <a:r>
              <a:rPr lang="en-US" sz="1400" b="1" dirty="0"/>
              <a:t>      </a:t>
            </a:r>
            <a:r>
              <a:rPr lang="ar-IQ" sz="1400" b="1" dirty="0"/>
              <a:t>يظهر مغزلان في الخلية متعامدان على المحور الطولي للمغزل في الدور الاستوائي الاول . ويترتب العدد الاحادي للكروموسومات على خط استواء المغزل ويكون كل كروموسوم مكون من </a:t>
            </a:r>
            <a:r>
              <a:rPr lang="ar-IQ" sz="1400" b="1" dirty="0" err="1"/>
              <a:t>كروماتيدتين</a:t>
            </a:r>
            <a:r>
              <a:rPr lang="ar-IQ" sz="1400" b="1" dirty="0"/>
              <a:t> متصلتين في منطقة </a:t>
            </a:r>
            <a:r>
              <a:rPr lang="ar-IQ" sz="1400" b="1" dirty="0" err="1"/>
              <a:t>السنترومير</a:t>
            </a:r>
            <a:r>
              <a:rPr lang="ar-IQ" sz="1400" b="1" dirty="0"/>
              <a:t> ويستغرق هذا الدور فترة قصيرة . </a:t>
            </a:r>
            <a:br>
              <a:rPr lang="ar-IQ" sz="1400" b="1" dirty="0"/>
            </a:br>
            <a:r>
              <a:rPr lang="ar-IQ" sz="1400" b="1" dirty="0"/>
              <a:t>3- الدور الانفصالي الثاني </a:t>
            </a:r>
            <a:r>
              <a:rPr lang="en-US" sz="1400" b="1" dirty="0"/>
              <a:t>Anaphase -11:</a:t>
            </a:r>
            <a:br>
              <a:rPr lang="en-US" sz="1400" b="1" dirty="0"/>
            </a:br>
            <a:r>
              <a:rPr lang="en-US" sz="1400" b="1" dirty="0"/>
              <a:t>      </a:t>
            </a:r>
            <a:r>
              <a:rPr lang="ar-IQ" sz="1400" b="1" dirty="0"/>
              <a:t>ينشق كل </a:t>
            </a:r>
            <a:r>
              <a:rPr lang="ar-IQ" sz="1400" b="1" dirty="0" err="1"/>
              <a:t>سنترومير</a:t>
            </a:r>
            <a:r>
              <a:rPr lang="ar-IQ" sz="1400" b="1" dirty="0"/>
              <a:t> طوليا ويؤدي ذلك الى انفصال </a:t>
            </a:r>
            <a:r>
              <a:rPr lang="ar-IQ" sz="1400" b="1" dirty="0" err="1"/>
              <a:t>الكروماتيدتين</a:t>
            </a:r>
            <a:r>
              <a:rPr lang="ar-IQ" sz="1400" b="1" dirty="0"/>
              <a:t> الشقيقتين عن بعضهما وتتجه كل واحدة منهما الى قطب مخالف للقطب الذي تتجه اليه الاخرى،  يتشابه هذا الدور مع الدور الانفصالي في الانقسام الخيطي وينتهي عند وصول الكروموسومات الجديدة الى الاقطاب.                                           </a:t>
            </a:r>
            <a:br>
              <a:rPr lang="ar-IQ" sz="1400" b="1" dirty="0"/>
            </a:br>
            <a:r>
              <a:rPr lang="ar-IQ" sz="1400" b="1" dirty="0"/>
              <a:t>4 ـ الدور النهائي الثاني </a:t>
            </a:r>
            <a:r>
              <a:rPr lang="en-US" sz="1400" b="1" dirty="0"/>
              <a:t>Telophase -11:</a:t>
            </a:r>
            <a:br>
              <a:rPr lang="en-US" sz="1400" b="1" dirty="0"/>
            </a:br>
            <a:r>
              <a:rPr lang="en-US" sz="1400" b="1" dirty="0"/>
              <a:t>      </a:t>
            </a:r>
            <a:r>
              <a:rPr lang="ar-IQ" sz="1400" b="1" dirty="0"/>
              <a:t>عند وصول الكروموسومات الى الأقطاب تبدأ بالطول والنحافة وتلتف حول بعضها أي تعود الى صورتها التي وجدت عليها في الدور البيني، وتظهر النوية والغشاء النووي وينقسم </a:t>
            </a:r>
            <a:r>
              <a:rPr lang="ar-IQ" sz="1400" b="1" dirty="0" err="1"/>
              <a:t>السايتوبلازم</a:t>
            </a:r>
            <a:r>
              <a:rPr lang="ar-IQ" sz="1400" b="1" dirty="0"/>
              <a:t> وبذلك تنفصل كل نواة عن الأخرى .</a:t>
            </a:r>
            <a:br>
              <a:rPr lang="ar-IQ" sz="1400" b="1" dirty="0"/>
            </a:br>
            <a:r>
              <a:rPr lang="ar-IQ" sz="1400" b="1" dirty="0" smtClean="0"/>
              <a:t>أهمية </a:t>
            </a:r>
            <a:r>
              <a:rPr lang="ar-IQ" sz="1400" b="1" dirty="0"/>
              <a:t>الانقسام الاختزالي </a:t>
            </a:r>
            <a:r>
              <a:rPr lang="en-US" sz="1400" b="1" dirty="0"/>
              <a:t>Significant of Meiosis:</a:t>
            </a:r>
            <a:br>
              <a:rPr lang="en-US" sz="1400" b="1" dirty="0"/>
            </a:br>
            <a:r>
              <a:rPr lang="en-US" sz="1400" b="1" dirty="0"/>
              <a:t>     </a:t>
            </a:r>
            <a:r>
              <a:rPr lang="ar-IQ" sz="1400" b="1" dirty="0"/>
              <a:t>يؤدي الانقسام الاختزالي الى خفض عدد الكروموسومات الى النصف في الكميتات الناتجة بحيث تتكون أربع نوى أحادية </a:t>
            </a:r>
            <a:r>
              <a:rPr lang="en-US" sz="1400" b="1" dirty="0" err="1"/>
              <a:t>monoploid</a:t>
            </a:r>
            <a:r>
              <a:rPr lang="en-US" sz="1400" b="1" dirty="0"/>
              <a:t>  </a:t>
            </a:r>
            <a:r>
              <a:rPr lang="ar-IQ" sz="1400" b="1" dirty="0"/>
              <a:t>من نواة واحدة ثنائية </a:t>
            </a:r>
            <a:r>
              <a:rPr lang="en-US" sz="1400" b="1" dirty="0"/>
              <a:t>diploid  </a:t>
            </a:r>
            <a:r>
              <a:rPr lang="ar-IQ" sz="1400" b="1" dirty="0"/>
              <a:t>هي الأم ، وبذلك يعدل الانقسام الاختزالي تأثير مضاعفة عدد </a:t>
            </a:r>
            <a:r>
              <a:rPr lang="ar-IQ" sz="1400" b="1" dirty="0" err="1"/>
              <a:t>الكوموسومات</a:t>
            </a:r>
            <a:r>
              <a:rPr lang="ar-IQ" sz="1400" b="1" dirty="0"/>
              <a:t> الناتجة من عملية اتحاد الكميتات بعملية الإخصاب .</a:t>
            </a:r>
            <a:br>
              <a:rPr lang="ar-IQ" sz="1400" b="1" dirty="0"/>
            </a:br>
            <a:r>
              <a:rPr lang="ar-IQ" sz="1400" b="1" dirty="0"/>
              <a:t>      يؤدي الانقسام الاختزالي الأول إلى اختزال عدد الكروموسومات من العدد الثنائي الى العدد الأحادي ، بينما في الانقسام الاختزالي الثاني يتم توزيع الكروموسومات الموجودة في النواة الأحادية بالتساوي على النواتين الجديدتين ، لذا فان الانقسام الاختزالي هو لاختزال عدد الكروموسومات</a:t>
            </a:r>
            <a:r>
              <a:rPr lang="en-US" sz="1400" b="1" dirty="0"/>
              <a:t>of chromosomes  </a:t>
            </a:r>
            <a:r>
              <a:rPr lang="en-US" sz="1400" b="1" dirty="0" err="1"/>
              <a:t>reducitional</a:t>
            </a:r>
            <a:r>
              <a:rPr lang="en-US" sz="1400" b="1" dirty="0"/>
              <a:t> </a:t>
            </a:r>
            <a:r>
              <a:rPr lang="ar-IQ" sz="1400" b="1" dirty="0"/>
              <a:t>والانقسام الاختزالي الثاني هو لمعادلة وتوزيع الكروموسومات </a:t>
            </a:r>
            <a:r>
              <a:rPr lang="en-US" sz="1400" b="1" dirty="0" err="1"/>
              <a:t>Equational</a:t>
            </a:r>
            <a:r>
              <a:rPr lang="en-US" sz="1400" b="1" dirty="0"/>
              <a:t> of chromosomes  .</a:t>
            </a:r>
            <a:br>
              <a:rPr lang="en-US" sz="1400" b="1" dirty="0"/>
            </a:br>
            <a:r>
              <a:rPr lang="en-US" sz="1400" b="1" dirty="0"/>
              <a:t>     </a:t>
            </a:r>
            <a:r>
              <a:rPr lang="ar-IQ" sz="1400" b="1" dirty="0"/>
              <a:t>ان للانقسام الاختزالي دورا كبيرا في استحداث الاختلافات في الصفات  الوراثية التي تتحكم بها الجينات المحمولة على الكروموسومات بطريقتين أساسيتين هما :</a:t>
            </a:r>
            <a:br>
              <a:rPr lang="ar-IQ" sz="1400" b="1" dirty="0"/>
            </a:br>
            <a:endParaRPr lang="ar-IQ" sz="1400" b="1" dirty="0"/>
          </a:p>
        </p:txBody>
      </p:sp>
    </p:spTree>
    <p:extLst>
      <p:ext uri="{BB962C8B-B14F-4D97-AF65-F5344CB8AC3E}">
        <p14:creationId xmlns:p14="http://schemas.microsoft.com/office/powerpoint/2010/main" val="4107263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pPr algn="r"/>
            <a:r>
              <a:rPr lang="ar-IQ" sz="1400" b="1" dirty="0"/>
              <a:t>1 ـ التوزيع العشوائي للكروموسومات الأبوية والأمية على نواتج الانقسام :</a:t>
            </a:r>
            <a:br>
              <a:rPr lang="ar-IQ" sz="1400" b="1" dirty="0"/>
            </a:br>
            <a:r>
              <a:rPr lang="ar-IQ" sz="1400" b="1" dirty="0"/>
              <a:t>      ولتوضيح ذلك نفرض ان لدينا فردا خليطا لثلاثة أزواج من الجينات </a:t>
            </a:r>
            <a:r>
              <a:rPr lang="en-US" sz="1400" b="1" dirty="0" err="1"/>
              <a:t>trihybrid</a:t>
            </a:r>
            <a:r>
              <a:rPr lang="en-US" sz="1400" b="1" dirty="0"/>
              <a:t> </a:t>
            </a:r>
            <a:r>
              <a:rPr lang="ar-IQ" sz="1400" b="1" dirty="0"/>
              <a:t>وتركيبه الوراثي </a:t>
            </a:r>
            <a:r>
              <a:rPr lang="en-US" sz="1400" b="1" dirty="0" err="1"/>
              <a:t>Aa</a:t>
            </a:r>
            <a:r>
              <a:rPr lang="en-US" sz="1400" b="1" dirty="0"/>
              <a:t> Bb Cc  </a:t>
            </a:r>
            <a:r>
              <a:rPr lang="ar-IQ" sz="1400" b="1" dirty="0"/>
              <a:t>ولنفرض ان الجينات </a:t>
            </a:r>
            <a:r>
              <a:rPr lang="en-US" sz="1400" b="1" dirty="0"/>
              <a:t>ABC </a:t>
            </a:r>
            <a:r>
              <a:rPr lang="ar-IQ" sz="1400" b="1" dirty="0"/>
              <a:t>جاءت من الأب </a:t>
            </a:r>
            <a:r>
              <a:rPr lang="ar-IQ" sz="1400" b="1" dirty="0" err="1"/>
              <a:t>واليلاتها</a:t>
            </a:r>
            <a:r>
              <a:rPr lang="ar-IQ" sz="1400" b="1" dirty="0"/>
              <a:t>  </a:t>
            </a:r>
            <a:r>
              <a:rPr lang="en-US" sz="1400" b="1" dirty="0" err="1"/>
              <a:t>abc</a:t>
            </a:r>
            <a:r>
              <a:rPr lang="en-US" sz="1400" b="1" dirty="0"/>
              <a:t> </a:t>
            </a:r>
            <a:r>
              <a:rPr lang="ar-IQ" sz="1400" b="1" dirty="0"/>
              <a:t>جاءت من الأم ، وان كل زوج من هذه الاليلات محمول على زوج من الكروموسومات . فمثلا زوج الاليلات </a:t>
            </a:r>
            <a:r>
              <a:rPr lang="en-US" sz="1400" b="1" dirty="0" err="1"/>
              <a:t>Aa</a:t>
            </a:r>
            <a:r>
              <a:rPr lang="en-US" sz="1400" b="1" dirty="0"/>
              <a:t> </a:t>
            </a:r>
            <a:r>
              <a:rPr lang="ar-IQ" sz="1400" b="1" dirty="0"/>
              <a:t>يحمل على زوج الكروموسوم رقم 1 وزوج الاليلات </a:t>
            </a:r>
            <a:r>
              <a:rPr lang="en-US" sz="1400" b="1" dirty="0"/>
              <a:t>Bb </a:t>
            </a:r>
            <a:r>
              <a:rPr lang="ar-IQ" sz="1400" b="1" dirty="0"/>
              <a:t>يحمل على زوج الكروموسوم رقم 2  وزوج الاليلات </a:t>
            </a:r>
            <a:r>
              <a:rPr lang="en-US" sz="1400" b="1" dirty="0"/>
              <a:t>Cc </a:t>
            </a:r>
            <a:r>
              <a:rPr lang="ar-IQ" sz="1400" b="1" dirty="0"/>
              <a:t>يحمل على زوج الكروموسوم رقم 3. في الدور التمهيدي الأول يقترن الكروموسوم الأبوي </a:t>
            </a:r>
            <a:r>
              <a:rPr lang="en-US" sz="1400" b="1" dirty="0" err="1"/>
              <a:t>patemal</a:t>
            </a:r>
            <a:r>
              <a:rPr lang="en-US" sz="1400" b="1" dirty="0"/>
              <a:t> </a:t>
            </a:r>
            <a:r>
              <a:rPr lang="ar-IQ" sz="1400" b="1" dirty="0"/>
              <a:t>رقم 1 مع الكروموسوم الأمي </a:t>
            </a:r>
            <a:r>
              <a:rPr lang="en-US" sz="1400" b="1" dirty="0" err="1"/>
              <a:t>matemal</a:t>
            </a:r>
            <a:r>
              <a:rPr lang="en-US" sz="1400" b="1" dirty="0"/>
              <a:t> </a:t>
            </a:r>
            <a:r>
              <a:rPr lang="ar-IQ" sz="1400" b="1" dirty="0"/>
              <a:t>رقم 1 وهكذا بالنسبة للزوجين الآخرين رقم 3,2 . ويترتب كل زوج من الكروموسومات المتناظرة في المستوى الوسطي للمغزل وذاك في الدور الاستوائي الأول بطريقة عشوائية . بمعنى ان الكروموسوم الأبوي في أي زوج لديه الفرصة نفسها مثل الكروموسوم الأمي لكي يواجه اي قطب معين من أقطاب الخلية . وبالنتيجة فان لكل نواة متكونة في الدور النهائي الأول الفرصة نفسها لتحتوي على الكروموسوم أبوي أو أمي من الوحدة الثنائية التي تحتوي على كروموسومين المتناظرين وهكذا ، ففي حالة وجود ثلاثة أزواج من الاليلات . وكل زوج محمول على زوج من الكروموسومات المتناظرة من الممكن الحصول على ثمانية تركيبات وراثية مختلفة في الدور النهائي </a:t>
            </a:r>
            <a:r>
              <a:rPr lang="en-US" sz="1400" b="1" dirty="0"/>
              <a:t>Telophase I </a:t>
            </a:r>
            <a:r>
              <a:rPr lang="ar-IQ" sz="1400" b="1" dirty="0"/>
              <a:t>هي: </a:t>
            </a: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a:t/>
            </a:r>
            <a:br>
              <a:rPr lang="ar-IQ" sz="1400" b="1" dirty="0"/>
            </a:br>
            <a:r>
              <a:rPr lang="ar-IQ" sz="1400" b="1" dirty="0" smtClean="0"/>
              <a:t/>
            </a:r>
            <a:br>
              <a:rPr lang="ar-IQ" sz="1400" b="1" dirty="0" smtClean="0"/>
            </a:br>
            <a:r>
              <a:rPr lang="ar-IQ" sz="1400" b="1" dirty="0" smtClean="0"/>
              <a:t/>
            </a:r>
            <a:br>
              <a:rPr lang="ar-IQ" sz="1400" b="1" dirty="0" smtClean="0"/>
            </a:br>
            <a:r>
              <a:rPr lang="ar-IQ" sz="1400" b="1" dirty="0"/>
              <a:t/>
            </a:r>
            <a:br>
              <a:rPr lang="ar-IQ" sz="1400" b="1" dirty="0"/>
            </a:br>
            <a:r>
              <a:rPr lang="ar-IQ" sz="1400" b="1" dirty="0"/>
              <a:t>   </a:t>
            </a:r>
            <a:br>
              <a:rPr lang="ar-IQ" sz="1400" b="1" dirty="0"/>
            </a:br>
            <a:r>
              <a:rPr lang="ar-IQ" sz="1400" b="1" dirty="0" smtClean="0"/>
              <a:t>أما </a:t>
            </a:r>
            <a:r>
              <a:rPr lang="ar-IQ" sz="1400" b="1" dirty="0"/>
              <a:t>الانقسام الاختزالي الثاني </a:t>
            </a:r>
            <a:r>
              <a:rPr lang="en-US" sz="1400" b="1" dirty="0"/>
              <a:t>meiosis -11 </a:t>
            </a:r>
            <a:r>
              <a:rPr lang="ar-IQ" sz="1400" b="1" dirty="0"/>
              <a:t>فانه يعمل على مضاعفة عدد كل تركيب وراثي من التراكيب المبينة في الجدول المذكور أعلاه. والجدول يوضح أنواع الكميتات المختلفة والتي ينتجها الفرد الخليط وهي تمثل عدد أنواع التوافقات الممكنة </a:t>
            </a:r>
            <a:r>
              <a:rPr lang="en-US" sz="1400" b="1" dirty="0"/>
              <a:t>combinations  </a:t>
            </a:r>
            <a:r>
              <a:rPr lang="ar-IQ" sz="1400" b="1" dirty="0"/>
              <a:t>التي تحملها كميتات الفرد الخليط وتحسب من المعادلة 2</a:t>
            </a:r>
            <a:r>
              <a:rPr lang="en-US" sz="1400" b="1" dirty="0"/>
              <a:t>n </a:t>
            </a:r>
            <a:r>
              <a:rPr lang="ar-IQ" sz="1400" b="1" dirty="0"/>
              <a:t>حيث ان </a:t>
            </a:r>
            <a:r>
              <a:rPr lang="en-US" sz="1400" b="1" dirty="0"/>
              <a:t>n </a:t>
            </a:r>
            <a:r>
              <a:rPr lang="ar-IQ" sz="1400" b="1" dirty="0"/>
              <a:t>هو عدد العوامل الخليطة في التركيب الوراثي للفرد. وإذا اخذ من هذا الفرد عدد كبير من الكميتات فيلاحظ ان الأنواع الثمانية من الكميتات  تكون بأعداد متساوية .</a:t>
            </a:r>
            <a:br>
              <a:rPr lang="ar-IQ" sz="1400" b="1" dirty="0"/>
            </a:br>
            <a:endParaRPr lang="ar-IQ" sz="1400" b="1"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0767" y="3068960"/>
            <a:ext cx="5424487" cy="207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11193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pPr algn="r"/>
            <a:r>
              <a:rPr lang="ar-IQ" sz="1400" b="1" dirty="0"/>
              <a:t> وفي الكائنات الحية متعددة الكروموسومات يكون عدد أنواع التراكيب الوراثية للكميات كبير جدا، فمثلا في الإنسان يوجد 23 زوج من الكروموسومات ولو فرضنا إن فردا يحمل زوجا واحدا من الاليلات بحالة خليطة على كل زوج من أزواج الكروموسومات، فان هذا الفرد يكون قادرا على إنتاج ( 223 ) = 8.38 مليون نوع ممكن من التوافيق المختلفة من الكميتات، وباتحاد الكميتات الذكرية والأنثوية وبصورة عشوائية فان احتمال  التركيب الوراثي للبيضة المخصبة يكون تقريبا واحدا من 64 تريلون من التراكيب الوراثية المختلفة الممكنة ( واحد تريلون = الرقم واحد وإمامه 12 صفر). لقد فرضنا في مثالنا السابق زوجا واحدا من الاليلات بحالة خليطة  على كل زوج من أزواج الكروموسومات فقط  ومن هنا نلاحظ ضخامة الاختلافات الوراثية الممكنة من عملية توزيع الكروموسومات على الأقطاب عشوائيا .</a:t>
            </a:r>
            <a:br>
              <a:rPr lang="ar-IQ" sz="1400" b="1" dirty="0"/>
            </a:br>
            <a:r>
              <a:rPr lang="ar-IQ" sz="1400" b="1" dirty="0"/>
              <a:t/>
            </a:r>
            <a:br>
              <a:rPr lang="ar-IQ" sz="1400" b="1" dirty="0"/>
            </a:br>
            <a:r>
              <a:rPr lang="ar-IQ" sz="1400" b="1" dirty="0"/>
              <a:t>2 ـ العبور </a:t>
            </a:r>
            <a:r>
              <a:rPr lang="en-US" sz="1400" b="1" dirty="0"/>
              <a:t>Crossing over  :</a:t>
            </a:r>
            <a:br>
              <a:rPr lang="en-US" sz="1400" b="1" dirty="0"/>
            </a:br>
            <a:r>
              <a:rPr lang="en-US" sz="1400" b="1" dirty="0"/>
              <a:t>      </a:t>
            </a:r>
            <a:r>
              <a:rPr lang="ar-IQ" sz="1400" b="1" dirty="0"/>
              <a:t>لتوضيح دور العبور نفترض ان هناك ثلاثة جينات (</a:t>
            </a:r>
            <a:r>
              <a:rPr lang="en-US" sz="1400" b="1" dirty="0"/>
              <a:t>ABC) </a:t>
            </a:r>
            <a:r>
              <a:rPr lang="ar-IQ" sz="1400" b="1" dirty="0"/>
              <a:t>محمولة على الكروموسوم نفسه اي انها جينات مرتبطة </a:t>
            </a:r>
            <a:r>
              <a:rPr lang="en-US" sz="1400" b="1" dirty="0"/>
              <a:t>Linked . </a:t>
            </a:r>
            <a:r>
              <a:rPr lang="ar-IQ" sz="1400" b="1" dirty="0"/>
              <a:t>ولنفرض ان الفرد الخليط </a:t>
            </a:r>
            <a:r>
              <a:rPr lang="en-US" sz="1400" b="1" dirty="0"/>
              <a:t>heterozygote </a:t>
            </a:r>
            <a:r>
              <a:rPr lang="ar-IQ" sz="1400" b="1" dirty="0"/>
              <a:t>اخذ من ابيه الاليلات </a:t>
            </a:r>
            <a:r>
              <a:rPr lang="en-US" sz="1400" b="1" dirty="0"/>
              <a:t>ABC  </a:t>
            </a:r>
            <a:r>
              <a:rPr lang="ar-IQ" sz="1400" b="1" dirty="0"/>
              <a:t>ويحمل الكروموسوم المتناظر الذي وصله من الام الاليلات </a:t>
            </a:r>
            <a:r>
              <a:rPr lang="en-US" sz="1400" b="1" dirty="0" err="1"/>
              <a:t>abc</a:t>
            </a:r>
            <a:r>
              <a:rPr lang="en-US" sz="1400" b="1" dirty="0"/>
              <a:t> </a:t>
            </a:r>
            <a:r>
              <a:rPr lang="ar-IQ" sz="1400" b="1" dirty="0"/>
              <a:t>وفي الانقسام الاختزالي لهذا الفرد أذا لم يحدث أي عبور بمعنى  عدم تكوين أي </a:t>
            </a:r>
            <a:r>
              <a:rPr lang="ar-IQ" sz="1400" b="1" dirty="0" err="1"/>
              <a:t>كيازما</a:t>
            </a:r>
            <a:r>
              <a:rPr lang="ar-IQ" sz="1400" b="1" dirty="0"/>
              <a:t> (تصالب ) فانه ينتج نوعان فقط من الكميتات هما </a:t>
            </a:r>
            <a:r>
              <a:rPr lang="en-US" sz="1400" b="1" dirty="0"/>
              <a:t>ABC , </a:t>
            </a:r>
            <a:r>
              <a:rPr lang="en-US" sz="1400" b="1" dirty="0" err="1"/>
              <a:t>abc</a:t>
            </a:r>
            <a:r>
              <a:rPr lang="en-US" sz="1400" b="1" dirty="0"/>
              <a:t> </a:t>
            </a:r>
            <a:r>
              <a:rPr lang="ar-IQ" sz="1400" b="1" dirty="0"/>
              <a:t>وبنسب متساوية ، أما إذا حدث عبور بين الجينين </a:t>
            </a:r>
            <a:r>
              <a:rPr lang="en-US" sz="1400" b="1" dirty="0"/>
              <a:t>A </a:t>
            </a:r>
            <a:r>
              <a:rPr lang="ar-IQ" sz="1400" b="1" dirty="0"/>
              <a:t>و</a:t>
            </a:r>
            <a:r>
              <a:rPr lang="en-US" sz="1400" b="1" dirty="0"/>
              <a:t>B </a:t>
            </a:r>
            <a:r>
              <a:rPr lang="ar-IQ" sz="1400" b="1" dirty="0"/>
              <a:t>وبين الجينين </a:t>
            </a:r>
            <a:r>
              <a:rPr lang="en-US" sz="1400" b="1" dirty="0"/>
              <a:t>B </a:t>
            </a:r>
            <a:r>
              <a:rPr lang="ar-IQ" sz="1400" b="1" dirty="0"/>
              <a:t>و</a:t>
            </a:r>
            <a:r>
              <a:rPr lang="en-US" sz="1400" b="1" dirty="0"/>
              <a:t>C </a:t>
            </a:r>
            <a:r>
              <a:rPr lang="ar-IQ" sz="1400" b="1" dirty="0"/>
              <a:t>فسوف ينتج الفرد ثمانية أنواع من الكميتات بنسب مختلة ويتوقف تكرار كل نوع على معدل العبور بين الجينات المختلفة . وظاهرة العبور مهمة في تحديد مواقع الجينات على الكروموسومات والمسافات التي تفصلها عند وضع الخرائط الوراثية للكروموسومات كما سنلاحظ ذلك في ما بعد .</a:t>
            </a:r>
            <a:br>
              <a:rPr lang="ar-IQ" sz="1400" b="1" dirty="0"/>
            </a:br>
            <a:endParaRPr lang="ar-IQ" sz="1400" b="1" dirty="0"/>
          </a:p>
        </p:txBody>
      </p:sp>
    </p:spTree>
    <p:extLst>
      <p:ext uri="{BB962C8B-B14F-4D97-AF65-F5344CB8AC3E}">
        <p14:creationId xmlns:p14="http://schemas.microsoft.com/office/powerpoint/2010/main" val="2187118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764704"/>
            <a:ext cx="8229600" cy="4608512"/>
          </a:xfrm>
        </p:spPr>
        <p:txBody>
          <a:bodyPr>
            <a:noAutofit/>
          </a:bodyPr>
          <a:lstStyle/>
          <a:p>
            <a:pPr algn="r"/>
            <a:r>
              <a:rPr lang="ar-IQ" sz="1400" b="1" dirty="0"/>
              <a:t>دورة الخلية المتطورة :</a:t>
            </a:r>
            <a:r>
              <a:rPr lang="en-US" sz="1400" b="1" dirty="0"/>
              <a:t>Eukaryotic Cell Cycle </a:t>
            </a:r>
            <a:br>
              <a:rPr lang="en-US" sz="1400" b="1" dirty="0"/>
            </a:br>
            <a:r>
              <a:rPr lang="en-US" sz="1400" b="1" dirty="0"/>
              <a:t>      </a:t>
            </a:r>
            <a:r>
              <a:rPr lang="ar-IQ" sz="1400" b="1" dirty="0"/>
              <a:t>ويقصد بدورة الخلية سلسلة من المراحل من نهاية انقسام خيطي (اعتيادي)  </a:t>
            </a:r>
            <a:r>
              <a:rPr lang="en-US" sz="1400" b="1" dirty="0"/>
              <a:t>Mitosis </a:t>
            </a:r>
            <a:r>
              <a:rPr lang="ar-IQ" sz="1400" b="1" dirty="0"/>
              <a:t>الى نهاية انقسام خيطي اخر. وتكون بالتتابع </a:t>
            </a:r>
            <a:r>
              <a:rPr lang="en-US" sz="1400" b="1" dirty="0"/>
              <a:t>G1→S→G2→M </a:t>
            </a:r>
            <a:r>
              <a:rPr lang="ar-IQ" sz="1400" b="1" dirty="0"/>
              <a:t>حيث يرمز الحرف </a:t>
            </a:r>
            <a:r>
              <a:rPr lang="en-US" sz="1400" b="1" dirty="0"/>
              <a:t>G </a:t>
            </a:r>
            <a:r>
              <a:rPr lang="ar-IQ" sz="1400" b="1" dirty="0"/>
              <a:t>لفترات النمو </a:t>
            </a:r>
            <a:r>
              <a:rPr lang="en-US" sz="1400" b="1" dirty="0"/>
              <a:t>growth </a:t>
            </a:r>
            <a:r>
              <a:rPr lang="ar-IQ" sz="1400" b="1" dirty="0"/>
              <a:t>و</a:t>
            </a:r>
            <a:r>
              <a:rPr lang="en-US" sz="1400" b="1" dirty="0"/>
              <a:t>S </a:t>
            </a:r>
            <a:r>
              <a:rPr lang="ar-IQ" sz="1400" b="1" dirty="0"/>
              <a:t>لفترة التخليق </a:t>
            </a:r>
            <a:r>
              <a:rPr lang="en-US" sz="1400" b="1" dirty="0"/>
              <a:t>synthesis </a:t>
            </a:r>
            <a:r>
              <a:rPr lang="ar-IQ" sz="1400" b="1" dirty="0"/>
              <a:t>و</a:t>
            </a:r>
            <a:r>
              <a:rPr lang="en-US" sz="1400" b="1" dirty="0"/>
              <a:t>M </a:t>
            </a:r>
            <a:r>
              <a:rPr lang="ar-IQ" sz="1400" b="1" dirty="0"/>
              <a:t>للانقسام الخيطي، والمرحلة التي تبدا من نهاية انقسام خيطي الى بداية انقسام خيطي اخر تعرف بمرحلة الدور البيني </a:t>
            </a:r>
            <a:r>
              <a:rPr lang="en-US" sz="1400" b="1" dirty="0"/>
              <a:t>interphase cycle </a:t>
            </a:r>
            <a:r>
              <a:rPr lang="ar-IQ" sz="1400" b="1" dirty="0"/>
              <a:t>ويختلف طول هذه الفترة حسب نوع الكائن الحي ودرجة نضجه وعلى نوع النسيج الذي تنتمي إليه الخلية وعلى الظروف البيئية الأخرى المحيطة بها. وتعرف مرحلة الدور البيني بأنها مجموعة الأنشطة التي تحدث في الخلية </a:t>
            </a:r>
            <a:r>
              <a:rPr lang="ar-IQ" sz="1400" b="1" dirty="0" err="1"/>
              <a:t>مابين</a:t>
            </a:r>
            <a:r>
              <a:rPr lang="ar-IQ" sz="1400" b="1" dirty="0"/>
              <a:t> نهاية انقسام خلوي وبداية الانقسام الذي يليه وتشمل على : </a:t>
            </a:r>
            <a:r>
              <a:rPr lang="en-US" sz="1400" b="1" dirty="0"/>
              <a:t>G1   →   S  →  G2  </a:t>
            </a:r>
            <a:r>
              <a:rPr lang="ar-IQ" sz="1400" b="1" dirty="0"/>
              <a:t>من السلســة المذكورة انفا . </a:t>
            </a:r>
            <a:br>
              <a:rPr lang="ar-IQ" sz="1400" b="1" dirty="0"/>
            </a:br>
            <a:r>
              <a:rPr lang="ar-IQ" sz="1400" b="1" dirty="0"/>
              <a:t/>
            </a:r>
            <a:br>
              <a:rPr lang="ar-IQ" sz="1400" b="1" dirty="0"/>
            </a:br>
            <a:r>
              <a:rPr lang="ar-IQ" sz="1400" b="1" dirty="0"/>
              <a:t>ويمكن تقسيم دورة الخلية الى الفترات الآتية : </a:t>
            </a:r>
            <a:br>
              <a:rPr lang="ar-IQ" sz="1400" b="1" dirty="0"/>
            </a:br>
            <a:r>
              <a:rPr lang="ar-IQ" sz="1400" b="1" dirty="0"/>
              <a:t>1ـ فترة النمو الأولى </a:t>
            </a:r>
            <a:r>
              <a:rPr lang="en-US" sz="1400" b="1" dirty="0"/>
              <a:t>First growth stage (G1) :</a:t>
            </a:r>
            <a:br>
              <a:rPr lang="en-US" sz="1400" b="1" dirty="0"/>
            </a:br>
            <a:r>
              <a:rPr lang="en-US" sz="1400" b="1" dirty="0"/>
              <a:t>      </a:t>
            </a:r>
            <a:r>
              <a:rPr lang="ar-IQ" sz="1400" b="1" dirty="0"/>
              <a:t>تعرف هذه المرحلة بمرحلة النمو والتمثيل , فالنواة </a:t>
            </a:r>
            <a:r>
              <a:rPr lang="ar-IQ" sz="1400" b="1" dirty="0" err="1"/>
              <a:t>والسايتويلازم</a:t>
            </a:r>
            <a:r>
              <a:rPr lang="ar-IQ" sz="1400" b="1" dirty="0"/>
              <a:t> يكبران ويقتربان من حجمهما الطبيعي ، وتكون الكروموسومات ممتدة </a:t>
            </a:r>
            <a:r>
              <a:rPr lang="ar-IQ" sz="1400" b="1" dirty="0" err="1"/>
              <a:t>باقصى</a:t>
            </a:r>
            <a:r>
              <a:rPr lang="ar-IQ" sz="1400" b="1" dirty="0"/>
              <a:t> درجات الامتداد والاستطالة داخل </a:t>
            </a:r>
            <a:r>
              <a:rPr lang="ar-IQ" sz="1400" b="1" dirty="0" err="1"/>
              <a:t>النوة</a:t>
            </a:r>
            <a:r>
              <a:rPr lang="ar-IQ" sz="1400" b="1" dirty="0"/>
              <a:t>، ويتم تخليق البروتين في هذه الفترة وتستغرق من 30-40% من مدة الدور البيني ، وقد تختفي هذه الفترة كما في الخلايا سريعة الانقسام في المراحل الاولية لنمو أجنة الثدييات كما قد تكون طويلة جداً كما في خلايا جذور الذرة الناضجة حيث تستغرق أكثر من 150 ساعة . </a:t>
            </a:r>
          </a:p>
        </p:txBody>
      </p:sp>
    </p:spTree>
    <p:extLst>
      <p:ext uri="{BB962C8B-B14F-4D97-AF65-F5344CB8AC3E}">
        <p14:creationId xmlns:p14="http://schemas.microsoft.com/office/powerpoint/2010/main" val="1910778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810546"/>
          </a:xfrm>
        </p:spPr>
        <p:txBody>
          <a:bodyPr>
            <a:noAutofit/>
          </a:bodyPr>
          <a:lstStyle/>
          <a:p>
            <a:pPr algn="r"/>
            <a:r>
              <a:rPr lang="ar-IQ" sz="1400" b="1" dirty="0"/>
              <a:t/>
            </a:r>
            <a:br>
              <a:rPr lang="ar-IQ" sz="1400" b="1" dirty="0"/>
            </a:br>
            <a:r>
              <a:rPr lang="ar-IQ" sz="1400" b="1" dirty="0"/>
              <a:t>      يتم في هذه الفترة تخليق الحامض </a:t>
            </a:r>
            <a:r>
              <a:rPr lang="ar-IQ" sz="1400" b="1" dirty="0" err="1"/>
              <a:t>االنووي</a:t>
            </a:r>
            <a:r>
              <a:rPr lang="ar-IQ" sz="1400" b="1" dirty="0"/>
              <a:t> </a:t>
            </a:r>
            <a:r>
              <a:rPr lang="en-US" sz="1400" b="1" dirty="0"/>
              <a:t>DNA </a:t>
            </a:r>
            <a:r>
              <a:rPr lang="ar-IQ" sz="1400" b="1" dirty="0"/>
              <a:t>وكذلك </a:t>
            </a:r>
            <a:r>
              <a:rPr lang="ar-IQ" sz="1400" b="1" dirty="0" err="1"/>
              <a:t>الهستونات</a:t>
            </a:r>
            <a:r>
              <a:rPr lang="ar-IQ" sz="1400" b="1" dirty="0"/>
              <a:t> </a:t>
            </a:r>
            <a:r>
              <a:rPr lang="en-US" sz="1400" b="1" dirty="0"/>
              <a:t>Histones . </a:t>
            </a:r>
            <a:r>
              <a:rPr lang="ar-IQ" sz="1400" b="1" dirty="0"/>
              <a:t>وفيها تزدوج الكروموسومات طولياً ويكون كل كروموسوم مكوناً من </a:t>
            </a:r>
            <a:r>
              <a:rPr lang="ar-IQ" sz="1400" b="1" dirty="0" err="1"/>
              <a:t>كروماتيــــــــــــــدتين</a:t>
            </a:r>
            <a:r>
              <a:rPr lang="ar-IQ" sz="1400" b="1" dirty="0"/>
              <a:t> </a:t>
            </a:r>
            <a:r>
              <a:rPr lang="en-US" sz="1400" b="1" dirty="0"/>
              <a:t>Two chromatids  .</a:t>
            </a:r>
            <a:r>
              <a:rPr lang="ar-IQ" sz="1400" b="1" dirty="0"/>
              <a:t>وتستغرق هذه الفترة من (35- 45 %) من الدور البيني وتمثل أطول فترة فيه كما موضح في الشكل التالي:</a:t>
            </a:r>
            <a:br>
              <a:rPr lang="ar-IQ" sz="1400" b="1" dirty="0"/>
            </a:br>
            <a:r>
              <a:rPr lang="ar-IQ" sz="1400" b="1" dirty="0"/>
              <a:t> </a:t>
            </a:r>
            <a:br>
              <a:rPr lang="ar-IQ" sz="1400" b="1" dirty="0"/>
            </a:br>
            <a:r>
              <a:rPr lang="ar-IQ" sz="1400" b="1" dirty="0"/>
              <a:t/>
            </a:r>
            <a:br>
              <a:rPr lang="ar-IQ" sz="1400" b="1" dirty="0"/>
            </a:br>
            <a:r>
              <a:rPr lang="ar-IQ" sz="1400" b="1" dirty="0"/>
              <a:t>3ـ  فترة النمو الثانية (</a:t>
            </a:r>
            <a:r>
              <a:rPr lang="en-US" sz="1400" b="1" dirty="0"/>
              <a:t>second growth stage (G2 </a:t>
            </a:r>
            <a:br>
              <a:rPr lang="en-US" sz="1400" b="1" dirty="0"/>
            </a:br>
            <a:r>
              <a:rPr lang="en-US" sz="1400" b="1" dirty="0"/>
              <a:t>      </a:t>
            </a:r>
            <a:r>
              <a:rPr lang="ar-IQ" sz="1400" b="1" dirty="0"/>
              <a:t>تكون هذه الفترة اقل وضوحاً من فترة النمو الأولى ، ويستمر فيها نشاط تكوين البروتين وتكون مدتها قصيرة فتبلغ 10-20 % من الدور البيني.</a:t>
            </a:r>
            <a:br>
              <a:rPr lang="ar-IQ" sz="1400" b="1" dirty="0"/>
            </a:br>
            <a:r>
              <a:rPr lang="ar-IQ" sz="1400" b="1" dirty="0"/>
              <a:t> </a:t>
            </a:r>
            <a:br>
              <a:rPr lang="ar-IQ" sz="1400" b="1" dirty="0"/>
            </a:br>
            <a:r>
              <a:rPr lang="ar-IQ" sz="1400" b="1" dirty="0"/>
              <a:t>4ـ  فترة الانقسام الخيطي (الانقسام غير المباشر) </a:t>
            </a:r>
            <a:r>
              <a:rPr lang="en-US" sz="1400" b="1" dirty="0"/>
              <a:t>Mitosis : </a:t>
            </a:r>
            <a:br>
              <a:rPr lang="en-US" sz="1400" b="1" dirty="0"/>
            </a:br>
            <a:r>
              <a:rPr lang="en-US" sz="1400" b="1" dirty="0"/>
              <a:t>       </a:t>
            </a:r>
            <a:r>
              <a:rPr lang="ar-IQ" sz="1400" b="1" dirty="0"/>
              <a:t>وهي الفترة التي يتم فيها انقسام الخلية وتتكون من أربعة مراحل او </a:t>
            </a:r>
            <a:r>
              <a:rPr lang="ar-IQ" sz="1400" b="1" dirty="0" err="1"/>
              <a:t>أدوارهي</a:t>
            </a:r>
            <a:r>
              <a:rPr lang="ar-IQ" sz="1400" b="1" dirty="0"/>
              <a:t> : التمهيدي </a:t>
            </a:r>
            <a:r>
              <a:rPr lang="en-US" sz="1400" b="1" dirty="0"/>
              <a:t>Prophase </a:t>
            </a:r>
            <a:r>
              <a:rPr lang="ar-IQ" sz="1400" b="1" dirty="0"/>
              <a:t>والاستوائي </a:t>
            </a:r>
            <a:r>
              <a:rPr lang="en-US" sz="1400" b="1" dirty="0"/>
              <a:t>metaphase </a:t>
            </a:r>
            <a:r>
              <a:rPr lang="ar-IQ" sz="1400" b="1" dirty="0"/>
              <a:t>والانفصالي </a:t>
            </a:r>
            <a:r>
              <a:rPr lang="en-US" sz="1400" b="1" dirty="0"/>
              <a:t>anaphase </a:t>
            </a:r>
            <a:r>
              <a:rPr lang="ar-IQ" sz="1400" b="1" dirty="0"/>
              <a:t>والنهائي </a:t>
            </a:r>
            <a:r>
              <a:rPr lang="en-US" sz="1400" b="1" dirty="0" err="1"/>
              <a:t>telophase</a:t>
            </a:r>
            <a:r>
              <a:rPr lang="en-US" sz="1400" b="1" dirty="0"/>
              <a:t> .</a:t>
            </a:r>
            <a:br>
              <a:rPr lang="en-US" sz="1400" b="1" dirty="0"/>
            </a:br>
            <a:r>
              <a:rPr lang="en-US" sz="1400" b="1" dirty="0"/>
              <a:t>     </a:t>
            </a:r>
            <a:r>
              <a:rPr lang="ar-IQ" sz="1400" b="1" dirty="0"/>
              <a:t>ان فترة الانقسام الاعتيادي (</a:t>
            </a:r>
            <a:r>
              <a:rPr lang="en-US" sz="1400" b="1" dirty="0"/>
              <a:t>M)</a:t>
            </a:r>
            <a:r>
              <a:rPr lang="ar-IQ" sz="1400" b="1" dirty="0"/>
              <a:t>هي قصيرة نسبياً كما في الشكل أعلاه إذا ما قورنت بالفترات الأخرى لدورة الخلية .</a:t>
            </a:r>
            <a:br>
              <a:rPr lang="ar-IQ" sz="1400" b="1" dirty="0"/>
            </a:br>
            <a:r>
              <a:rPr lang="ar-IQ" sz="1400" b="1" dirty="0"/>
              <a:t>     ان طول فترة النمو الأولى (</a:t>
            </a:r>
            <a:r>
              <a:rPr lang="en-US" sz="1400" b="1" dirty="0"/>
              <a:t>G1) </a:t>
            </a:r>
            <a:r>
              <a:rPr lang="ar-IQ" sz="1400" b="1" dirty="0"/>
              <a:t>هو الأكثر تبايناً للنوع الواحد من الخلايا قياسا بأطوال الفترات الأخرى </a:t>
            </a:r>
            <a:r>
              <a:rPr lang="ar-IQ" sz="1400" b="1" dirty="0" err="1"/>
              <a:t>وذالك</a:t>
            </a:r>
            <a:r>
              <a:rPr lang="ar-IQ" sz="1400" b="1" dirty="0"/>
              <a:t> لاعتمادها على الظروف البيئية ، فعندما تكون العناصر الغذائية نادرة او قليلة مثلا تبقى الخلية في حالة توقف عن النمو </a:t>
            </a:r>
            <a:r>
              <a:rPr lang="en-US" sz="1400" b="1" dirty="0"/>
              <a:t>stationary </a:t>
            </a:r>
            <a:r>
              <a:rPr lang="ar-IQ" sz="1400" b="1" dirty="0"/>
              <a:t>وعن الفعاليات الحيوية وتبقى في فترة (</a:t>
            </a:r>
            <a:r>
              <a:rPr lang="en-US" sz="1400" b="1" dirty="0"/>
              <a:t>G1) </a:t>
            </a:r>
            <a:r>
              <a:rPr lang="ar-IQ" sz="1400" b="1" dirty="0"/>
              <a:t>الى حين توفر العناصر الغذائية . وبصورة عامة تكون فترتي التخليق (</a:t>
            </a:r>
            <a:r>
              <a:rPr lang="en-US" sz="1400" b="1" dirty="0"/>
              <a:t>S)</a:t>
            </a:r>
            <a:r>
              <a:rPr lang="ar-IQ" sz="1400" b="1" dirty="0"/>
              <a:t>والانقســـــام الاعتيادي (</a:t>
            </a:r>
            <a:r>
              <a:rPr lang="en-US" sz="1400" b="1" dirty="0"/>
              <a:t>M) </a:t>
            </a:r>
            <a:r>
              <a:rPr lang="ar-IQ" sz="1400" b="1" dirty="0"/>
              <a:t>من أهم الفترات ، وطولهما الأكثر ثباتا، حيث يتم فيهما تخليق الـ </a:t>
            </a:r>
            <a:r>
              <a:rPr lang="en-US" sz="1400" b="1" dirty="0"/>
              <a:t>DNA </a:t>
            </a:r>
            <a:r>
              <a:rPr lang="ar-IQ" sz="1400" b="1" dirty="0"/>
              <a:t>وتتضاعف الكروموسومات وتتوزع وتنفصل الكروموسومات المتضاعفة الى الخلايا </a:t>
            </a:r>
            <a:r>
              <a:rPr lang="ar-IQ" sz="1400" b="1" dirty="0" err="1"/>
              <a:t>البنتية</a:t>
            </a:r>
            <a:r>
              <a:rPr lang="ar-IQ" sz="1400" b="1" dirty="0"/>
              <a:t> (الخلايا الناتجة) . </a:t>
            </a:r>
            <a:br>
              <a:rPr lang="ar-IQ" sz="1400" b="1" dirty="0"/>
            </a:br>
            <a:endParaRPr lang="ar-IQ" sz="1400" b="1" dirty="0"/>
          </a:p>
        </p:txBody>
      </p:sp>
    </p:spTree>
    <p:extLst>
      <p:ext uri="{BB962C8B-B14F-4D97-AF65-F5344CB8AC3E}">
        <p14:creationId xmlns:p14="http://schemas.microsoft.com/office/powerpoint/2010/main" val="2943137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20688"/>
            <a:ext cx="8229600" cy="4896544"/>
          </a:xfrm>
        </p:spPr>
        <p:txBody>
          <a:bodyPr>
            <a:noAutofit/>
          </a:bodyPr>
          <a:lstStyle/>
          <a:p>
            <a:pPr algn="r"/>
            <a:r>
              <a:rPr lang="ar-IQ" sz="1400" b="1" dirty="0"/>
              <a:t>الانقسام الخيطي (غير المباشر) </a:t>
            </a:r>
            <a:r>
              <a:rPr lang="en-US" sz="1400" b="1" dirty="0"/>
              <a:t>Mitosis :</a:t>
            </a:r>
            <a:br>
              <a:rPr lang="en-US" sz="1400" b="1" dirty="0"/>
            </a:br>
            <a:r>
              <a:rPr lang="en-US" sz="1400" b="1" dirty="0"/>
              <a:t>      </a:t>
            </a:r>
            <a:r>
              <a:rPr lang="ar-IQ" sz="1400" b="1" dirty="0"/>
              <a:t>أشار فلمنك </a:t>
            </a:r>
            <a:r>
              <a:rPr lang="en-US" sz="1400" b="1" dirty="0" err="1"/>
              <a:t>Flemming</a:t>
            </a:r>
            <a:r>
              <a:rPr lang="en-US" sz="1400" b="1" dirty="0"/>
              <a:t> </a:t>
            </a:r>
            <a:r>
              <a:rPr lang="ar-IQ" sz="1400" b="1" dirty="0"/>
              <a:t>عام 1883 إلى التغيرات التي تسلكها النواة خلال الانقسام لتكوين نواتين شقيقتين، وأطلق اسم </a:t>
            </a:r>
            <a:r>
              <a:rPr lang="ar-IQ" sz="1400" b="1" dirty="0" err="1"/>
              <a:t>كروماتين</a:t>
            </a:r>
            <a:r>
              <a:rPr lang="ar-IQ" sz="1400" b="1" dirty="0"/>
              <a:t> (صبغي) </a:t>
            </a:r>
            <a:r>
              <a:rPr lang="en-US" sz="1400" b="1" dirty="0"/>
              <a:t>Chromatin  </a:t>
            </a:r>
            <a:r>
              <a:rPr lang="ar-IQ" sz="1400" b="1" dirty="0"/>
              <a:t>على </a:t>
            </a:r>
            <a:r>
              <a:rPr lang="ar-IQ" sz="1400" b="1" dirty="0" err="1"/>
              <a:t>اجزاءالنواة</a:t>
            </a:r>
            <a:r>
              <a:rPr lang="ar-IQ" sz="1400" b="1" dirty="0"/>
              <a:t> القابلة </a:t>
            </a:r>
            <a:r>
              <a:rPr lang="ar-IQ" sz="1400" b="1" dirty="0" err="1"/>
              <a:t>للاصطباغ</a:t>
            </a:r>
            <a:r>
              <a:rPr lang="ar-IQ" sz="1400" b="1" dirty="0"/>
              <a:t> . تنفصل الكروموسومات (الصبغيات) طوليا في اثناء انقسام الخلية ويتم هذا الانقسام في خلايا كافة الحيوانات والنباتات الراقية لزيادة عدد خلايا الجسم اللازمة للنمو او لتعويض الخلايا وترميم الأنسجة . يتضمن الانقسام الخيطي انقسام النواة </a:t>
            </a:r>
            <a:r>
              <a:rPr lang="en-US" sz="1400" b="1" dirty="0" err="1"/>
              <a:t>Karyokinesis</a:t>
            </a:r>
            <a:r>
              <a:rPr lang="en-US" sz="1400" b="1" dirty="0"/>
              <a:t> </a:t>
            </a:r>
            <a:r>
              <a:rPr lang="ar-IQ" sz="1400" b="1" dirty="0" err="1"/>
              <a:t>والسايتوبلازم</a:t>
            </a:r>
            <a:r>
              <a:rPr lang="ar-IQ" sz="1400" b="1" dirty="0"/>
              <a:t> </a:t>
            </a:r>
            <a:r>
              <a:rPr lang="en-US" sz="1400" b="1" dirty="0"/>
              <a:t>Cytokinesis . </a:t>
            </a:r>
            <a:r>
              <a:rPr lang="ar-IQ" sz="1400" b="1" dirty="0"/>
              <a:t>وإذا حدث انقسام النواة دون ان يتبعه انقسام </a:t>
            </a:r>
            <a:r>
              <a:rPr lang="ar-IQ" sz="1400" b="1" dirty="0" err="1"/>
              <a:t>السايتوبلازم</a:t>
            </a:r>
            <a:r>
              <a:rPr lang="ar-IQ" sz="1400" b="1" dirty="0"/>
              <a:t> ينتج عن ذلك خلية عديدة النوى </a:t>
            </a:r>
            <a:r>
              <a:rPr lang="en-US" sz="1400" b="1" dirty="0"/>
              <a:t>coenocytes </a:t>
            </a:r>
            <a:r>
              <a:rPr lang="ar-IQ" sz="1400" b="1" dirty="0"/>
              <a:t>كما في الفطر الغروي </a:t>
            </a:r>
            <a:r>
              <a:rPr lang="en-US" sz="1400" b="1" dirty="0"/>
              <a:t>slime mold </a:t>
            </a:r>
            <a:r>
              <a:rPr lang="ar-IQ" sz="1400" b="1" dirty="0"/>
              <a:t>وإذا افتقدت الخلايا جدرانها  كليا يظهر نسيج يتكون من كتلة </a:t>
            </a:r>
            <a:r>
              <a:rPr lang="ar-IQ" sz="1400" b="1" dirty="0" err="1"/>
              <a:t>بروتوبلازمية</a:t>
            </a:r>
            <a:r>
              <a:rPr lang="ar-IQ" sz="1400" b="1" dirty="0"/>
              <a:t> فيها نوى متعددة كما في العضلة المخططة </a:t>
            </a:r>
            <a:r>
              <a:rPr lang="en-US" sz="1400" b="1" dirty="0"/>
              <a:t>striped muscle </a:t>
            </a:r>
            <a:r>
              <a:rPr lang="ar-IQ" sz="1400" b="1" dirty="0"/>
              <a:t>وتدعى هذه الحالة </a:t>
            </a:r>
            <a:r>
              <a:rPr lang="en-US" sz="1400" b="1" dirty="0"/>
              <a:t>syncytium . </a:t>
            </a:r>
            <a:br>
              <a:rPr lang="en-US" sz="1400" b="1" dirty="0"/>
            </a:br>
            <a:r>
              <a:rPr lang="ar-IQ" sz="1400" b="1" dirty="0"/>
              <a:t>يطلق على الانقسام الخيطي (غير المباشر) أيضا اسم انقسام الخلية الجسدية </a:t>
            </a:r>
            <a:r>
              <a:rPr lang="en-US" sz="1400" b="1" dirty="0"/>
              <a:t>Somatic cell division </a:t>
            </a:r>
            <a:r>
              <a:rPr lang="ar-IQ" sz="1400" b="1" dirty="0"/>
              <a:t>ويمر الانقسام الخيطي </a:t>
            </a:r>
            <a:r>
              <a:rPr lang="ar-IQ" sz="1400" b="1" dirty="0" err="1"/>
              <a:t>بادوار</a:t>
            </a:r>
            <a:r>
              <a:rPr lang="ar-IQ" sz="1400" b="1" dirty="0"/>
              <a:t> متتالية هي : </a:t>
            </a:r>
            <a:br>
              <a:rPr lang="ar-IQ" sz="1400" b="1" dirty="0"/>
            </a:br>
            <a:r>
              <a:rPr lang="ar-IQ" sz="1400" b="1" dirty="0"/>
              <a:t>1-	الدور التمهيدي </a:t>
            </a:r>
            <a:r>
              <a:rPr lang="en-US" sz="1400" b="1" dirty="0"/>
              <a:t>prophase : </a:t>
            </a:r>
            <a:br>
              <a:rPr lang="en-US" sz="1400" b="1" dirty="0"/>
            </a:br>
            <a:r>
              <a:rPr lang="ar-IQ" sz="1400" b="1" dirty="0"/>
              <a:t>يبدأ الدور التمهيدي للانقسام الخيطي بنهاية فترة النمو الثانية (</a:t>
            </a:r>
            <a:r>
              <a:rPr lang="en-US" sz="1400" b="1" dirty="0"/>
              <a:t>G2) </a:t>
            </a:r>
            <a:r>
              <a:rPr lang="ar-IQ" sz="1400" b="1" dirty="0"/>
              <a:t>حيث يبدأ حجم النواة بالزيادة وتظهر الكروموسومات (الصبغيات) موزعة عشوائيا فيها ومزدوجة طوليا ويسمى كل من نصف كروموسوم </a:t>
            </a:r>
            <a:r>
              <a:rPr lang="ar-IQ" sz="1400" b="1" dirty="0" err="1"/>
              <a:t>كروماتيدة</a:t>
            </a:r>
            <a:r>
              <a:rPr lang="ar-IQ" sz="1400" b="1" dirty="0"/>
              <a:t> </a:t>
            </a:r>
            <a:r>
              <a:rPr lang="en-US" sz="1400" b="1" dirty="0"/>
              <a:t>Chromatid </a:t>
            </a:r>
            <a:r>
              <a:rPr lang="ar-IQ" sz="1400" b="1" dirty="0"/>
              <a:t>أو جديلة ، وتكون </a:t>
            </a:r>
            <a:r>
              <a:rPr lang="ar-IQ" sz="1400" b="1" dirty="0" err="1"/>
              <a:t>الكروماتيدان</a:t>
            </a:r>
            <a:r>
              <a:rPr lang="ar-IQ" sz="1400" b="1" dirty="0"/>
              <a:t> ملتصقين ببعضهما بواسطة </a:t>
            </a:r>
            <a:r>
              <a:rPr lang="ar-IQ" sz="1400" b="1" dirty="0" err="1"/>
              <a:t>السنترومير</a:t>
            </a:r>
            <a:r>
              <a:rPr lang="ar-IQ" sz="1400" b="1" dirty="0"/>
              <a:t> </a:t>
            </a:r>
            <a:r>
              <a:rPr lang="en-US" sz="1400" b="1" dirty="0"/>
              <a:t>Centromere </a:t>
            </a:r>
            <a:r>
              <a:rPr lang="ar-IQ" sz="1400" b="1" dirty="0"/>
              <a:t>مركز الكروموسوم (</a:t>
            </a:r>
            <a:r>
              <a:rPr lang="ar-IQ" sz="1400" b="1" dirty="0" err="1"/>
              <a:t>ألصبغي</a:t>
            </a:r>
            <a:r>
              <a:rPr lang="ar-IQ" sz="1400" b="1" dirty="0"/>
              <a:t>) ،        ويبدو </a:t>
            </a:r>
            <a:r>
              <a:rPr lang="ar-IQ" sz="1400" b="1" dirty="0" err="1"/>
              <a:t>السنترومير</a:t>
            </a:r>
            <a:r>
              <a:rPr lang="ar-IQ" sz="1400" b="1" dirty="0"/>
              <a:t> في النواة المصبوغة منطقة صغيرة رائقة نسبيا وكروية الشكل . تزداد الكروموسومات في </a:t>
            </a:r>
            <a:r>
              <a:rPr lang="ar-IQ" sz="1400" b="1" dirty="0" err="1"/>
              <a:t>التثخن</a:t>
            </a:r>
            <a:r>
              <a:rPr lang="ar-IQ" sz="1400" b="1" dirty="0"/>
              <a:t> والقصر نتيجة تحلزن </a:t>
            </a:r>
            <a:r>
              <a:rPr lang="en-US" sz="1400" b="1" dirty="0"/>
              <a:t>Coiling </a:t>
            </a:r>
            <a:r>
              <a:rPr lang="ar-IQ" sz="1400" b="1" dirty="0" err="1"/>
              <a:t>الكروماتيدات</a:t>
            </a:r>
            <a:r>
              <a:rPr lang="ar-IQ" sz="1400" b="1" dirty="0"/>
              <a:t> الشقيقة حول نفسها . ويعد قصر الكروموسومات وتثخنها من أهم سمات هذا الدور . </a:t>
            </a:r>
            <a:br>
              <a:rPr lang="ar-IQ" sz="1400" b="1" dirty="0"/>
            </a:br>
            <a:r>
              <a:rPr lang="ar-IQ" sz="1400" b="1" dirty="0"/>
              <a:t>     يبدو </a:t>
            </a:r>
            <a:r>
              <a:rPr lang="ar-IQ" sz="1400" b="1" dirty="0" err="1"/>
              <a:t>السنترومير</a:t>
            </a:r>
            <a:r>
              <a:rPr lang="ar-IQ" sz="1400" b="1" dirty="0"/>
              <a:t> إذا فحص </a:t>
            </a:r>
            <a:r>
              <a:rPr lang="ar-IQ" sz="1400" b="1" dirty="0" err="1"/>
              <a:t>بالمكرسكوب</a:t>
            </a:r>
            <a:r>
              <a:rPr lang="ar-IQ" sz="1400" b="1" dirty="0"/>
              <a:t> الاليكتروني منطقة غامقة ومعقدة التركيب بداخلها مركزان يعرف كل منهما باسم مركز حركة </a:t>
            </a:r>
            <a:r>
              <a:rPr lang="ar-IQ" sz="1400" b="1" dirty="0" err="1"/>
              <a:t>الكروماتيد</a:t>
            </a:r>
            <a:r>
              <a:rPr lang="ar-IQ" sz="1400" b="1" dirty="0"/>
              <a:t> أو خيط الكروموسوم </a:t>
            </a:r>
            <a:r>
              <a:rPr lang="en-US" sz="1400" b="1" dirty="0"/>
              <a:t>Kinetochore ، </a:t>
            </a:r>
            <a:r>
              <a:rPr lang="ar-IQ" sz="1400" b="1" dirty="0"/>
              <a:t>ويوجد مركز واحد لكل </a:t>
            </a:r>
            <a:r>
              <a:rPr lang="ar-IQ" sz="1400" b="1" dirty="0" err="1"/>
              <a:t>كروماتيدة</a:t>
            </a:r>
            <a:r>
              <a:rPr lang="ar-IQ" sz="1400" b="1" dirty="0"/>
              <a:t> شقيقة ، وتتصل خيوط المغزل </a:t>
            </a:r>
            <a:r>
              <a:rPr lang="en-US" sz="1400" b="1" dirty="0"/>
              <a:t>Microtubules spindle </a:t>
            </a:r>
            <a:r>
              <a:rPr lang="ar-IQ" sz="1400" b="1" dirty="0"/>
              <a:t>بمركز حركة خيط الكروموسوم . ولمنطقة </a:t>
            </a:r>
            <a:r>
              <a:rPr lang="ar-IQ" sz="1400" b="1" dirty="0" err="1"/>
              <a:t>السنترومير</a:t>
            </a:r>
            <a:r>
              <a:rPr lang="ar-IQ" sz="1400" b="1" dirty="0"/>
              <a:t> اهمية كبيرة فإذا انكسر الكروموسوم نتيجة المعاملة ببعض الكيمياويات او الأشعة السينية </a:t>
            </a:r>
            <a:r>
              <a:rPr lang="en-US" sz="1400" b="1" dirty="0"/>
              <a:t>x –rays </a:t>
            </a:r>
            <a:r>
              <a:rPr lang="ar-IQ" sz="1400" b="1" dirty="0"/>
              <a:t>فان شظايا الكروموسوم غير المحتوية على </a:t>
            </a:r>
            <a:r>
              <a:rPr lang="ar-IQ" sz="1400" b="1" dirty="0" err="1"/>
              <a:t>السنترومير</a:t>
            </a:r>
            <a:r>
              <a:rPr lang="ar-IQ" sz="1400" b="1" dirty="0"/>
              <a:t> </a:t>
            </a:r>
            <a:r>
              <a:rPr lang="en-US" sz="1400" b="1" dirty="0"/>
              <a:t>fragments a centric </a:t>
            </a:r>
            <a:r>
              <a:rPr lang="ar-IQ" sz="1400" b="1" dirty="0"/>
              <a:t>تبقى في </a:t>
            </a:r>
            <a:r>
              <a:rPr lang="ar-IQ" sz="1400" b="1" dirty="0" err="1"/>
              <a:t>السايتوبلازم</a:t>
            </a:r>
            <a:r>
              <a:rPr lang="ar-IQ" sz="1400" b="1" dirty="0"/>
              <a:t> لعجزها عن الحركة لذا تفقد نهائيا. </a:t>
            </a:r>
            <a:br>
              <a:rPr lang="ar-IQ" sz="1400" b="1" dirty="0"/>
            </a:br>
            <a:endParaRPr lang="ar-IQ" sz="1400" b="1" dirty="0"/>
          </a:p>
        </p:txBody>
      </p:sp>
    </p:spTree>
    <p:extLst>
      <p:ext uri="{BB962C8B-B14F-4D97-AF65-F5344CB8AC3E}">
        <p14:creationId xmlns:p14="http://schemas.microsoft.com/office/powerpoint/2010/main" val="1084493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548680"/>
            <a:ext cx="8229600" cy="3816424"/>
          </a:xfrm>
        </p:spPr>
        <p:txBody>
          <a:bodyPr>
            <a:noAutofit/>
          </a:bodyPr>
          <a:lstStyle/>
          <a:p>
            <a:pPr algn="r"/>
            <a:r>
              <a:rPr lang="ar-IQ" sz="1400" b="1" dirty="0"/>
              <a:t> يبدأ الجسم المركزي </a:t>
            </a:r>
            <a:r>
              <a:rPr lang="en-US" sz="1400" b="1" dirty="0"/>
              <a:t>Centro some </a:t>
            </a:r>
            <a:r>
              <a:rPr lang="ar-IQ" sz="1400" b="1" dirty="0"/>
              <a:t>بالازدواج وتبدأ النوية  </a:t>
            </a:r>
            <a:r>
              <a:rPr lang="en-US" sz="1400" b="1" dirty="0"/>
              <a:t>nucleolus</a:t>
            </a:r>
            <a:r>
              <a:rPr lang="ar-IQ" sz="1400" b="1" dirty="0"/>
              <a:t>بالاختفاء التدريجي حيث تختفي نهائيا في نهاية الدور، وقد تبقى في بعض الحشائش </a:t>
            </a:r>
            <a:r>
              <a:rPr lang="ar-IQ" sz="1400" b="1" dirty="0" err="1"/>
              <a:t>والاشنات</a:t>
            </a:r>
            <a:r>
              <a:rPr lang="ar-IQ" sz="1400" b="1" dirty="0"/>
              <a:t>،  حيث تتوقف عن العمل وتطرح في </a:t>
            </a:r>
            <a:r>
              <a:rPr lang="ar-IQ" sz="1400" b="1" dirty="0" err="1"/>
              <a:t>الســـــايتوبلازم</a:t>
            </a:r>
            <a:r>
              <a:rPr lang="ar-IQ" sz="1400" b="1" dirty="0"/>
              <a:t>. أن تحلل واختفاء غشاء النــــــــــــــــــــــــــواة  </a:t>
            </a:r>
            <a:r>
              <a:rPr lang="en-US" sz="1400" b="1" dirty="0"/>
              <a:t>unclear membrane  </a:t>
            </a:r>
            <a:r>
              <a:rPr lang="ar-IQ" sz="1400" b="1" dirty="0"/>
              <a:t>يبدأ في هذا الدور أيضا ولا تعرف  ميكانيكية هذا الاختفاء بصورة كاملة ولكن يعتقد </a:t>
            </a:r>
            <a:r>
              <a:rPr lang="ar-IQ" sz="1400" b="1" dirty="0" err="1"/>
              <a:t>اكثرالعلماء</a:t>
            </a:r>
            <a:r>
              <a:rPr lang="ar-IQ" sz="1400" b="1" dirty="0"/>
              <a:t> أن ذلك يحدث نتيجة عملية أنزيمية بدليل تراكم </a:t>
            </a:r>
            <a:r>
              <a:rPr lang="ar-IQ" sz="1400" b="1" dirty="0" err="1"/>
              <a:t>الميتاكوندريا</a:t>
            </a:r>
            <a:r>
              <a:rPr lang="ar-IQ" sz="1400" b="1" dirty="0"/>
              <a:t> حول غشاء النواة  في الخلايا الحيوانية أما </a:t>
            </a:r>
            <a:r>
              <a:rPr lang="ar-IQ" sz="1400" b="1" dirty="0" err="1"/>
              <a:t>باجير</a:t>
            </a:r>
            <a:r>
              <a:rPr lang="ar-IQ" sz="1400" b="1" dirty="0"/>
              <a:t>(1968)</a:t>
            </a:r>
            <a:r>
              <a:rPr lang="en-US" sz="1400" b="1" dirty="0"/>
              <a:t>Bajer </a:t>
            </a:r>
            <a:r>
              <a:rPr lang="ar-IQ" sz="1400" b="1" dirty="0"/>
              <a:t>فيعتقد أن سبب اختفاء غشاء النواة يعود إلى الشد والضغوط التي تسببها خيوط المغزل.</a:t>
            </a:r>
            <a:br>
              <a:rPr lang="ar-IQ" sz="1400" b="1" dirty="0"/>
            </a:br>
            <a:r>
              <a:rPr lang="ar-IQ" sz="1400" b="1" dirty="0"/>
              <a:t>      وبتقدم هذا الدور يبدأ جدار النواة بالاختفاء ويتكون المغزل</a:t>
            </a:r>
            <a:r>
              <a:rPr lang="en-US" sz="1400" b="1" dirty="0"/>
              <a:t>spindle  </a:t>
            </a:r>
            <a:r>
              <a:rPr lang="ar-IQ" sz="1400" b="1" dirty="0"/>
              <a:t>وملحقاته ويسمى جهاز الانقسام الخيطي (الاعتيادي) ، وهو يشغل معظم الحيز داخل الخلية ، ويتكون جهاز الانقسام الخيطي من أنابيب رفيعة جداً تعريف باسم الألياف المغزلية </a:t>
            </a:r>
            <a:r>
              <a:rPr lang="en-US" sz="1400" b="1" dirty="0"/>
              <a:t>microtubules  </a:t>
            </a:r>
            <a:r>
              <a:rPr lang="ar-IQ" sz="1400" b="1" dirty="0"/>
              <a:t>التي يتراوح قطرها بين 15 ـــ 30  نانوميتر وبترتيب مواز للمغزل وتكون  بثلاثة أشكال وهي الألياف المستمرة </a:t>
            </a:r>
            <a:r>
              <a:rPr lang="en-US" sz="1400" b="1" dirty="0"/>
              <a:t>continuous fibers </a:t>
            </a:r>
            <a:r>
              <a:rPr lang="ar-IQ" sz="1400" b="1" dirty="0"/>
              <a:t>وتمتد من احد أقطاب المغزل </a:t>
            </a:r>
            <a:r>
              <a:rPr lang="ar-IQ" sz="1400" b="1" dirty="0" err="1"/>
              <a:t>ألى</a:t>
            </a:r>
            <a:r>
              <a:rPr lang="ar-IQ" sz="1400" b="1" dirty="0"/>
              <a:t>  القطب الأخر،  والألياف </a:t>
            </a:r>
            <a:r>
              <a:rPr lang="ar-IQ" sz="1400" b="1" dirty="0" err="1"/>
              <a:t>الكرموسومية</a:t>
            </a:r>
            <a:r>
              <a:rPr lang="ar-IQ" sz="1400" b="1" dirty="0"/>
              <a:t> وتمتد من احد قطبي المغزل الى مركز حركة خيط الكروموسوم أو </a:t>
            </a:r>
            <a:r>
              <a:rPr lang="ar-IQ" sz="1400" b="1" dirty="0" err="1"/>
              <a:t>الكروماتيد</a:t>
            </a:r>
            <a:r>
              <a:rPr lang="ar-IQ" sz="1400" b="1" dirty="0"/>
              <a:t>. وشكل ثالث لوحظ من قبل بعض الباحثين وتدعى الأليف المركزية </a:t>
            </a:r>
            <a:r>
              <a:rPr lang="en-US" sz="1400" b="1" dirty="0" err="1"/>
              <a:t>interzonal</a:t>
            </a:r>
            <a:r>
              <a:rPr lang="en-US" sz="1400" b="1" dirty="0"/>
              <a:t>   fibers</a:t>
            </a:r>
            <a:r>
              <a:rPr lang="ar-IQ" sz="1400" b="1" dirty="0"/>
              <a:t>وتكون بين السنتروميرات للكروموسومات المفصولة والمتجهة إلى قطبي الخلية ويكون </a:t>
            </a:r>
            <a:r>
              <a:rPr lang="ar-IQ" sz="1400" b="1" dirty="0" err="1"/>
              <a:t>ذالك</a:t>
            </a:r>
            <a:r>
              <a:rPr lang="ar-IQ" sz="1400" b="1" dirty="0"/>
              <a:t> في أخر الدور الانفصالي.</a:t>
            </a:r>
            <a:br>
              <a:rPr lang="ar-IQ" sz="1400" b="1" dirty="0"/>
            </a:br>
            <a:r>
              <a:rPr lang="ar-IQ" sz="1400" b="1" dirty="0"/>
              <a:t>     وتتركب الألياف المغزلية من 90% بروتين والقليل من الحامض النووي </a:t>
            </a:r>
            <a:r>
              <a:rPr lang="ar-IQ" sz="1400" b="1" dirty="0" err="1"/>
              <a:t>الرابيوزي</a:t>
            </a:r>
            <a:r>
              <a:rPr lang="ar-IQ" sz="1400" b="1" dirty="0"/>
              <a:t> </a:t>
            </a:r>
            <a:r>
              <a:rPr lang="en-US" sz="1400" b="1" dirty="0"/>
              <a:t>RNA (</a:t>
            </a:r>
            <a:r>
              <a:rPr lang="ar-IQ" sz="1400" b="1" dirty="0"/>
              <a:t>حوالي 5%) وكمية قليلة من السكريات متعددة </a:t>
            </a:r>
            <a:r>
              <a:rPr lang="en-US" sz="1400" b="1" dirty="0"/>
              <a:t>Polysaccharides  </a:t>
            </a:r>
            <a:r>
              <a:rPr lang="ar-IQ" sz="1400" b="1" dirty="0"/>
              <a:t>وشحوم </a:t>
            </a:r>
            <a:r>
              <a:rPr lang="en-US" sz="1400" b="1" dirty="0"/>
              <a:t>lipids،  </a:t>
            </a:r>
            <a:r>
              <a:rPr lang="ar-IQ" sz="1400" b="1" dirty="0"/>
              <a:t>وفي نهاية هذا الدور تتحرك </a:t>
            </a:r>
            <a:r>
              <a:rPr lang="ar-IQ" sz="1400" b="1" dirty="0" err="1"/>
              <a:t>الكروموسامات</a:t>
            </a:r>
            <a:r>
              <a:rPr lang="ar-IQ" sz="1400" b="1" dirty="0"/>
              <a:t> المزدوجة الى المستوى الوسطي </a:t>
            </a:r>
            <a:r>
              <a:rPr lang="en-US" sz="1400" b="1" dirty="0" err="1"/>
              <a:t>midplane</a:t>
            </a:r>
            <a:r>
              <a:rPr lang="en-US" sz="1400" b="1" dirty="0"/>
              <a:t> </a:t>
            </a:r>
            <a:r>
              <a:rPr lang="ar-IQ" sz="1400" b="1" dirty="0"/>
              <a:t>للمغزل ويطلق على هذه الفترة ما قبل الاستوائي </a:t>
            </a:r>
            <a:r>
              <a:rPr lang="en-US" sz="1400" b="1" dirty="0" err="1"/>
              <a:t>prometaphase</a:t>
            </a:r>
            <a:r>
              <a:rPr lang="en-US" sz="1400" b="1" dirty="0"/>
              <a:t>  </a:t>
            </a:r>
            <a:r>
              <a:rPr lang="ar-IQ" sz="1400" b="1" dirty="0"/>
              <a:t>أو  </a:t>
            </a:r>
            <a:r>
              <a:rPr lang="en-US" sz="1400" b="1" dirty="0" err="1"/>
              <a:t>metakinesis</a:t>
            </a:r>
            <a:r>
              <a:rPr lang="en-US" sz="1400" b="1" dirty="0"/>
              <a:t>. </a:t>
            </a:r>
            <a:r>
              <a:rPr lang="ar-IQ" sz="1400" b="1" dirty="0"/>
              <a:t>ان الدور التمهيدي يستغرق معظم وقت الانقسام الخيطي في غالبية الكائنات الحية . </a:t>
            </a:r>
          </a:p>
        </p:txBody>
      </p:sp>
    </p:spTree>
    <p:extLst>
      <p:ext uri="{BB962C8B-B14F-4D97-AF65-F5344CB8AC3E}">
        <p14:creationId xmlns:p14="http://schemas.microsoft.com/office/powerpoint/2010/main" val="83884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5904656"/>
          </a:xfrm>
        </p:spPr>
        <p:txBody>
          <a:bodyPr>
            <a:noAutofit/>
          </a:bodyPr>
          <a:lstStyle/>
          <a:p>
            <a:pPr algn="r"/>
            <a:r>
              <a:rPr lang="ar-IQ" sz="1400" b="1" dirty="0" smtClean="0"/>
              <a:t>2- الدور </a:t>
            </a:r>
            <a:r>
              <a:rPr lang="ar-IQ" sz="1400" b="1" dirty="0"/>
              <a:t>الاستوائي </a:t>
            </a:r>
            <a:r>
              <a:rPr lang="en-US" sz="1400" b="1" dirty="0"/>
              <a:t>Metaphase : </a:t>
            </a:r>
            <a:br>
              <a:rPr lang="en-US" sz="1400" b="1" dirty="0"/>
            </a:br>
            <a:r>
              <a:rPr lang="en-US" sz="1400" b="1" dirty="0"/>
              <a:t>     </a:t>
            </a:r>
            <a:r>
              <a:rPr lang="ar-IQ" sz="1400" b="1" dirty="0"/>
              <a:t>يختفي كلياً الغشاء النووي وتظهر خيوط المغزل </a:t>
            </a:r>
            <a:r>
              <a:rPr lang="en-US" sz="1400" b="1" dirty="0"/>
              <a:t>spindle </a:t>
            </a:r>
            <a:r>
              <a:rPr lang="ar-IQ" sz="1400" b="1" dirty="0"/>
              <a:t>بوضوح في هذا الدور على الرغم من ان بداية تكونها كان في نهاية الدور السابق وبداية الدور ما قبل الاستوائي ومن أهم مميزات هذا الدور ان الكروموسومات (الصبغيات) ترتب نفسها بحيث تشمل المستوى الوسطي (الاستوائي) للمغزل ، وتكون السنتروميرات موجودة في هذا المحور الاستوائي في حين تتجه اذرع </a:t>
            </a:r>
            <a:r>
              <a:rPr lang="ar-IQ" sz="1400" b="1" dirty="0" err="1"/>
              <a:t>الكرموسمومات</a:t>
            </a:r>
            <a:r>
              <a:rPr lang="ar-IQ" sz="1400" b="1" dirty="0"/>
              <a:t> في اي اتجاه كان . وفي هذا الدور تصل </a:t>
            </a:r>
            <a:r>
              <a:rPr lang="ar-IQ" sz="1400" b="1" dirty="0" err="1"/>
              <a:t>الكرموسومات</a:t>
            </a:r>
            <a:r>
              <a:rPr lang="ar-IQ" sz="1400" b="1" dirty="0"/>
              <a:t> الى أقصى درجات القصر والثخن الممكنة. وتبقى </a:t>
            </a:r>
            <a:r>
              <a:rPr lang="ar-IQ" sz="1400" b="1" dirty="0" err="1"/>
              <a:t>الكروماتيدات</a:t>
            </a:r>
            <a:r>
              <a:rPr lang="ar-IQ" sz="1400" b="1" dirty="0"/>
              <a:t> الشقيقة </a:t>
            </a:r>
            <a:r>
              <a:rPr lang="en-US" sz="1400" b="1" dirty="0"/>
              <a:t>sister chromatids  </a:t>
            </a:r>
            <a:br>
              <a:rPr lang="en-US" sz="1400" b="1" dirty="0"/>
            </a:br>
            <a:r>
              <a:rPr lang="ar-IQ" sz="1400" b="1" dirty="0"/>
              <a:t>ملتصقة معاً بواسطة ألياف </a:t>
            </a:r>
            <a:r>
              <a:rPr lang="ar-IQ" sz="1400" b="1" dirty="0" err="1"/>
              <a:t>الكروماتيــن</a:t>
            </a:r>
            <a:r>
              <a:rPr lang="ar-IQ" sz="1400" b="1" dirty="0"/>
              <a:t> </a:t>
            </a:r>
            <a:r>
              <a:rPr lang="en-US" sz="1400" b="1" dirty="0"/>
              <a:t>chromatin fiber </a:t>
            </a:r>
            <a:r>
              <a:rPr lang="ar-IQ" sz="1400" b="1" dirty="0"/>
              <a:t>التي تربط منطقتي </a:t>
            </a:r>
            <a:r>
              <a:rPr lang="ar-IQ" sz="1400" b="1" dirty="0" err="1"/>
              <a:t>السنترومير</a:t>
            </a:r>
            <a:r>
              <a:rPr lang="ar-IQ" sz="1400" b="1" dirty="0"/>
              <a:t> مع بعضها . </a:t>
            </a:r>
            <a:br>
              <a:rPr lang="ar-IQ" sz="1400" b="1" dirty="0"/>
            </a:br>
            <a:r>
              <a:rPr lang="ar-IQ" sz="1400" b="1" dirty="0"/>
              <a:t>      يعد هذا الدور انسب المراحل لدراسة الكروموسومات والتعرف على شكلها الخارجي وعلى العدد الحقيقي لها ولاسيما عندما تفحص الخلية من احد اقطابها . وباستعمال </a:t>
            </a:r>
            <a:r>
              <a:rPr lang="ar-IQ" sz="1400" b="1" dirty="0" err="1"/>
              <a:t>المايكورسكوب</a:t>
            </a:r>
            <a:r>
              <a:rPr lang="ar-IQ" sz="1400" b="1" dirty="0"/>
              <a:t> الالكتروني اتضح أن ما يسهل عملية انفصال </a:t>
            </a:r>
            <a:r>
              <a:rPr lang="ar-IQ" sz="1400" b="1" dirty="0" err="1"/>
              <a:t>المكروماتيدات</a:t>
            </a:r>
            <a:r>
              <a:rPr lang="ar-IQ" sz="1400" b="1" dirty="0"/>
              <a:t> الشقيقة عن بعضها في الدور الانفصالي </a:t>
            </a:r>
            <a:r>
              <a:rPr lang="en-US" sz="1400" b="1" dirty="0"/>
              <a:t>anaphase </a:t>
            </a:r>
            <a:r>
              <a:rPr lang="ar-IQ" sz="1400" b="1" dirty="0"/>
              <a:t>هو اتجاه مركز حركة خيط الكروموسوم </a:t>
            </a:r>
            <a:r>
              <a:rPr lang="en-US" sz="1400" b="1" dirty="0"/>
              <a:t>kinetochore  </a:t>
            </a:r>
            <a:r>
              <a:rPr lang="ar-IQ" sz="1400" b="1" dirty="0"/>
              <a:t>الخاص بإحدى </a:t>
            </a:r>
            <a:r>
              <a:rPr lang="ar-IQ" sz="1400" b="1" dirty="0" err="1"/>
              <a:t>الكروماتيدات</a:t>
            </a:r>
            <a:r>
              <a:rPr lang="ar-IQ" sz="1400" b="1" dirty="0"/>
              <a:t> الشقيقة لأحد الأقطاب في حين مركز حركة خيط  الكروموسوم الخاص </a:t>
            </a:r>
            <a:r>
              <a:rPr lang="ar-IQ" sz="1400" b="1" dirty="0" err="1"/>
              <a:t>بالكروماتيدة</a:t>
            </a:r>
            <a:r>
              <a:rPr lang="ar-IQ" sz="1400" b="1" dirty="0"/>
              <a:t> الأخرى الشقيقة يواجه القطب الأخر.</a:t>
            </a:r>
            <a:br>
              <a:rPr lang="ar-IQ" sz="1400" b="1" dirty="0"/>
            </a:br>
            <a:r>
              <a:rPr lang="ar-IQ" sz="1400" b="1" dirty="0" smtClean="0"/>
              <a:t>3- الدور </a:t>
            </a:r>
            <a:r>
              <a:rPr lang="ar-IQ" sz="1400" b="1" dirty="0"/>
              <a:t>الانفصالي </a:t>
            </a:r>
            <a:r>
              <a:rPr lang="en-US" sz="1400" b="1" dirty="0"/>
              <a:t>Anaphase  : </a:t>
            </a:r>
            <a:br>
              <a:rPr lang="en-US" sz="1400" b="1" dirty="0"/>
            </a:br>
            <a:r>
              <a:rPr lang="en-US" sz="1400" b="1" dirty="0"/>
              <a:t>       </a:t>
            </a:r>
            <a:r>
              <a:rPr lang="ar-IQ" sz="1400" b="1" dirty="0"/>
              <a:t>وفي بداية هذا الدور ينقسم </a:t>
            </a:r>
            <a:r>
              <a:rPr lang="ar-IQ" sz="1400" b="1" dirty="0" err="1"/>
              <a:t>السنترومير</a:t>
            </a:r>
            <a:r>
              <a:rPr lang="ar-IQ" sz="1400" b="1" dirty="0"/>
              <a:t> وتنفصل </a:t>
            </a:r>
            <a:r>
              <a:rPr lang="ar-IQ" sz="1400" b="1" dirty="0" err="1"/>
              <a:t>الكروماتيدين</a:t>
            </a:r>
            <a:r>
              <a:rPr lang="ar-IQ" sz="1400" b="1" dirty="0"/>
              <a:t> الشقيقين (جديلتي الكروموسوم) وتتجه كل واحدة إلى قطب يخالف القطب الذي تتجه أليه </a:t>
            </a:r>
            <a:r>
              <a:rPr lang="ar-IQ" sz="1400" b="1" dirty="0" err="1"/>
              <a:t>الكروماتيدة</a:t>
            </a:r>
            <a:r>
              <a:rPr lang="ar-IQ" sz="1400" b="1" dirty="0"/>
              <a:t> الأخرى، وعند انفصال </a:t>
            </a:r>
            <a:r>
              <a:rPr lang="ar-IQ" sz="1400" b="1" dirty="0" err="1"/>
              <a:t>الكروماتيدين</a:t>
            </a:r>
            <a:r>
              <a:rPr lang="ar-IQ" sz="1400" b="1" dirty="0"/>
              <a:t> الشقيقتين تعد كل </a:t>
            </a:r>
            <a:r>
              <a:rPr lang="ar-IQ" sz="1400" b="1" dirty="0" err="1"/>
              <a:t>كروماتيدة</a:t>
            </a:r>
            <a:r>
              <a:rPr lang="ar-IQ" sz="1400" b="1" dirty="0"/>
              <a:t> كروموسوما مستقلاً جديداً تسمى كروموسومات </a:t>
            </a:r>
            <a:r>
              <a:rPr lang="ar-IQ" sz="1400" b="1" dirty="0" err="1"/>
              <a:t>بنتية</a:t>
            </a:r>
            <a:r>
              <a:rPr lang="ar-IQ" sz="1400" b="1" dirty="0"/>
              <a:t> </a:t>
            </a:r>
            <a:r>
              <a:rPr lang="en-US" sz="1400" b="1" dirty="0"/>
              <a:t>Daughter chromosomes </a:t>
            </a:r>
            <a:r>
              <a:rPr lang="ar-IQ" sz="1400" b="1" dirty="0"/>
              <a:t>حيث تنفصلان دائماً عند نقطة الاتصال   وهذه النقطة تكون في المقدمة نحو القطب وتجر وراءها ذراعي الكروموسومات </a:t>
            </a:r>
            <a:r>
              <a:rPr lang="ar-IQ" sz="1400" b="1" dirty="0" err="1"/>
              <a:t>البنتية</a:t>
            </a:r>
            <a:r>
              <a:rPr lang="ar-IQ" sz="1400" b="1" dirty="0"/>
              <a:t> التي لا تستطيع التحرك بدونها، واذا </a:t>
            </a:r>
            <a:r>
              <a:rPr lang="ar-IQ" sz="1400" b="1" dirty="0" err="1"/>
              <a:t>ماوجد</a:t>
            </a:r>
            <a:r>
              <a:rPr lang="ar-IQ" sz="1400" b="1" dirty="0"/>
              <a:t> الكروموسوم بلا </a:t>
            </a:r>
            <a:r>
              <a:rPr lang="ar-IQ" sz="1400" b="1" dirty="0" err="1"/>
              <a:t>سنترومير</a:t>
            </a:r>
            <a:r>
              <a:rPr lang="ar-IQ" sz="1400" b="1" dirty="0"/>
              <a:t> فان حركته قد تتبع سيل التيار على طول المغزل او يبقى جسما خاملا بالقرب من المنطقة الاستوائية . تتجه الكروموسومات الى قطبي الخلية ، حيث ان عدد وشكل الكروموسومات التي تذهب الى احد القطبين تساوي تماما عدد وشكل الكروموسومات التي تذهب إلى القطب الثاني ، وعند وصول الكروموسومات </a:t>
            </a:r>
            <a:r>
              <a:rPr lang="ar-IQ" sz="1400" b="1" dirty="0" err="1"/>
              <a:t>البنتية</a:t>
            </a:r>
            <a:r>
              <a:rPr lang="ar-IQ" sz="1400" b="1" dirty="0"/>
              <a:t> الى قطبي الخلية يكون هذا الدور قد انتهى . </a:t>
            </a:r>
            <a:br>
              <a:rPr lang="ar-IQ" sz="1400" b="1" dirty="0"/>
            </a:br>
            <a:r>
              <a:rPr lang="ar-IQ" sz="1400" b="1" dirty="0"/>
              <a:t>4 ـ  الدور النهائي </a:t>
            </a:r>
            <a:r>
              <a:rPr lang="en-US" sz="1400" b="1" dirty="0"/>
              <a:t>Telophase   : </a:t>
            </a:r>
            <a:br>
              <a:rPr lang="en-US" sz="1400" b="1" dirty="0"/>
            </a:br>
            <a:r>
              <a:rPr lang="en-US" sz="1400" b="1" dirty="0"/>
              <a:t>      </a:t>
            </a:r>
            <a:r>
              <a:rPr lang="ar-IQ" sz="1400" b="1" dirty="0"/>
              <a:t>يبدأ هذا الدور عند وصول الكروموسومات إلى قطبي المغزل وتبدو الكروموسومات بشكل خيوط منفردة </a:t>
            </a:r>
            <a:r>
              <a:rPr lang="en-US" sz="1400" b="1" dirty="0"/>
              <a:t>Single strands، </a:t>
            </a:r>
            <a:r>
              <a:rPr lang="ar-IQ" sz="1400" b="1" dirty="0"/>
              <a:t>وينتهي بتكوين نواتين جديدتين ودخول كل منهما فترة النمو الأولى (</a:t>
            </a:r>
            <a:r>
              <a:rPr lang="en-US" sz="1400" b="1" dirty="0"/>
              <a:t>G1) </a:t>
            </a:r>
            <a:r>
              <a:rPr lang="ar-IQ" sz="1400" b="1" dirty="0"/>
              <a:t>من الدور البيني </a:t>
            </a:r>
            <a:r>
              <a:rPr lang="en-US" sz="1400" b="1" dirty="0"/>
              <a:t>interphase </a:t>
            </a:r>
            <a:r>
              <a:rPr lang="ar-IQ" sz="1400" b="1" dirty="0"/>
              <a:t>وبعد اكتمال سحب الكروموسومات يبدأ تكوين غشاء نووي جديد من بقايا الغشاء النووي القديم او من مواد مشتقة من الشبكة </a:t>
            </a:r>
            <a:r>
              <a:rPr lang="ar-IQ" sz="1400" b="1" dirty="0" err="1"/>
              <a:t>الاندوبلازمية</a:t>
            </a:r>
            <a:r>
              <a:rPr lang="ar-IQ" sz="1400" b="1" dirty="0"/>
              <a:t>، أو من مواد مخلقة من مكونات خلوية معينة. ثم يبدأ جهاز الانقسام الاعتيادي بالاختفاء . وتبدأ بعد ذلك النوية بالتكون والظهور بمنطقة جوار تنظيم النوية </a:t>
            </a:r>
            <a:r>
              <a:rPr lang="en-US" sz="1400" b="1" dirty="0"/>
              <a:t>Unicellular organizer site </a:t>
            </a:r>
            <a:r>
              <a:rPr lang="ar-IQ" sz="1400" b="1" dirty="0"/>
              <a:t>ثم تأخذ الكروموسومات بالاستطالة وتصبح خيوطا رفيعة متشابكة ويصعب التعرف عليها كوحدات مستقلة ، ثم يحدث تضاعف للكروموسومات بحيث يصبح كل كروموسومات مكونا من </a:t>
            </a:r>
            <a:r>
              <a:rPr lang="ar-IQ" sz="1400" b="1" dirty="0" err="1"/>
              <a:t>كروماتيدتين</a:t>
            </a:r>
            <a:r>
              <a:rPr lang="ar-IQ" sz="1400" b="1" dirty="0"/>
              <a:t> شقيقتين وذلك في فترة التخليق(</a:t>
            </a:r>
            <a:r>
              <a:rPr lang="en-US" sz="1400" b="1" dirty="0"/>
              <a:t>S)  </a:t>
            </a:r>
            <a:r>
              <a:rPr lang="ar-IQ" sz="1400" b="1" dirty="0"/>
              <a:t>من الدور البيني </a:t>
            </a:r>
            <a:r>
              <a:rPr lang="en-US" sz="1400" b="1" dirty="0"/>
              <a:t>Interphase .</a:t>
            </a:r>
            <a:br>
              <a:rPr lang="en-US" sz="1400" b="1" dirty="0"/>
            </a:br>
            <a:r>
              <a:rPr lang="ar-IQ" sz="1400" b="1" dirty="0"/>
              <a:t/>
            </a:r>
            <a:br>
              <a:rPr lang="ar-IQ" sz="1400" b="1" dirty="0"/>
            </a:br>
            <a:endParaRPr lang="ar-IQ" sz="1400" b="1" dirty="0"/>
          </a:p>
        </p:txBody>
      </p:sp>
    </p:spTree>
    <p:extLst>
      <p:ext uri="{BB962C8B-B14F-4D97-AF65-F5344CB8AC3E}">
        <p14:creationId xmlns:p14="http://schemas.microsoft.com/office/powerpoint/2010/main" val="1315995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a:bodyPr>
          <a:lstStyle/>
          <a:p>
            <a:pPr algn="r"/>
            <a:r>
              <a:rPr lang="ar-IQ" sz="1400" b="1" dirty="0"/>
              <a:t>انقسام </a:t>
            </a:r>
            <a:r>
              <a:rPr lang="ar-IQ" sz="1400" b="1" dirty="0" err="1"/>
              <a:t>السايتوبلازم</a:t>
            </a:r>
            <a:r>
              <a:rPr lang="ar-IQ" sz="1400" b="1" dirty="0"/>
              <a:t> </a:t>
            </a:r>
            <a:r>
              <a:rPr lang="en-US" sz="1400" b="1" dirty="0"/>
              <a:t>Cytokinesis : </a:t>
            </a:r>
            <a:br>
              <a:rPr lang="en-US" sz="1400" b="1" dirty="0"/>
            </a:br>
            <a:r>
              <a:rPr lang="en-US" sz="1400" b="1" dirty="0"/>
              <a:t>       </a:t>
            </a:r>
            <a:r>
              <a:rPr lang="ar-IQ" sz="1400" b="1" dirty="0"/>
              <a:t>يحدث انقسام </a:t>
            </a:r>
            <a:r>
              <a:rPr lang="ar-IQ" sz="1400" b="1" dirty="0" err="1"/>
              <a:t>السايتوبلازم</a:t>
            </a:r>
            <a:r>
              <a:rPr lang="ar-IQ" sz="1400" b="1" dirty="0"/>
              <a:t> في أثناء الدور النهائي من الانقسام الخيطي وبعض الأحيان يبدأ في الدور الانفصالي . في خلايا النباتات الراقية يتم انقسام الخلية بتكوين صحيفة خلوية </a:t>
            </a:r>
            <a:r>
              <a:rPr lang="en-US" sz="1400" b="1" dirty="0"/>
              <a:t>plate cell </a:t>
            </a:r>
            <a:r>
              <a:rPr lang="ar-IQ" sz="1400" b="1" dirty="0"/>
              <a:t>عند المستوى الاستوائي للخلية ، ويتم </a:t>
            </a:r>
            <a:r>
              <a:rPr lang="ar-IQ" sz="1400" b="1" dirty="0" err="1"/>
              <a:t>ذالك</a:t>
            </a:r>
            <a:r>
              <a:rPr lang="ar-IQ" sz="1400" b="1" dirty="0"/>
              <a:t> بتكوين مجموعة من البثرات</a:t>
            </a:r>
            <a:r>
              <a:rPr lang="en-US" sz="1400" b="1" dirty="0"/>
              <a:t>vesicles  </a:t>
            </a:r>
            <a:r>
              <a:rPr lang="ar-IQ" sz="1400" b="1" dirty="0"/>
              <a:t>في وسط الجهاز الخيطي ثم تلتحم هذه البثرات </a:t>
            </a:r>
            <a:r>
              <a:rPr lang="ar-IQ" sz="1400" b="1" dirty="0" err="1"/>
              <a:t>ابتدءا</a:t>
            </a:r>
            <a:r>
              <a:rPr lang="ar-IQ" sz="1400" b="1" dirty="0"/>
              <a:t> من مركز المغزل لتكوين جسم </a:t>
            </a:r>
            <a:r>
              <a:rPr lang="ar-IQ" sz="1400" b="1" dirty="0" err="1"/>
              <a:t>الفراكموبلاست</a:t>
            </a:r>
            <a:r>
              <a:rPr lang="ar-IQ" sz="1400" b="1" dirty="0"/>
              <a:t> </a:t>
            </a:r>
            <a:r>
              <a:rPr lang="en-US" sz="1400" b="1" dirty="0" err="1"/>
              <a:t>phragmoplast</a:t>
            </a:r>
            <a:r>
              <a:rPr lang="en-US" sz="1400" b="1" dirty="0"/>
              <a:t> ، </a:t>
            </a:r>
            <a:r>
              <a:rPr lang="ar-IQ" sz="1400" b="1" dirty="0" err="1"/>
              <a:t>وبذالك</a:t>
            </a:r>
            <a:r>
              <a:rPr lang="ar-IQ" sz="1400" b="1" dirty="0"/>
              <a:t> تتكون الصفيحة الخلوية خلال جسم </a:t>
            </a:r>
            <a:r>
              <a:rPr lang="ar-IQ" sz="1400" b="1" dirty="0" err="1"/>
              <a:t>الفراكموبلاست</a:t>
            </a:r>
            <a:r>
              <a:rPr lang="ar-IQ" sz="1400" b="1" dirty="0"/>
              <a:t> ثم تمتد بصورة تدريجية ابتداء من منتصفه لتقسيم </a:t>
            </a:r>
            <a:r>
              <a:rPr lang="ar-IQ" sz="1400" b="1" dirty="0" err="1"/>
              <a:t>الفراكموبلاست</a:t>
            </a:r>
            <a:r>
              <a:rPr lang="ar-IQ" sz="1400" b="1" dirty="0"/>
              <a:t> الى قسمين ، ثم يختفي جسم </a:t>
            </a:r>
            <a:r>
              <a:rPr lang="ar-IQ" sz="1400" b="1" dirty="0" err="1"/>
              <a:t>الفراكموبلاست</a:t>
            </a:r>
            <a:r>
              <a:rPr lang="ar-IQ" sz="1400" b="1" dirty="0"/>
              <a:t> وتنمو الصفيحة الخلوية، وتعرف بالصحيفة الوســــــــــــطى </a:t>
            </a:r>
            <a:r>
              <a:rPr lang="en-US" sz="1400" b="1" dirty="0"/>
              <a:t>middle lamella </a:t>
            </a:r>
            <a:r>
              <a:rPr lang="ar-IQ" sz="1400" b="1" dirty="0"/>
              <a:t>التي تتحول الى جدار خلوي نتيجة الترسبات على جانبيها في كل من الخليتين </a:t>
            </a:r>
            <a:r>
              <a:rPr lang="ar-IQ" sz="1400" b="1" dirty="0" err="1"/>
              <a:t>البنتيتين</a:t>
            </a:r>
            <a:r>
              <a:rPr lang="ar-IQ" sz="1400" b="1" dirty="0"/>
              <a:t> . وفي الخلايا الحيوانية يتم انقسام </a:t>
            </a:r>
            <a:r>
              <a:rPr lang="ar-IQ" sz="1400" b="1" dirty="0" err="1"/>
              <a:t>السايتوبلازم</a:t>
            </a:r>
            <a:r>
              <a:rPr lang="ar-IQ" sz="1400" b="1" dirty="0"/>
              <a:t> عن طريق حدوث تحضر أو أخدود </a:t>
            </a:r>
            <a:r>
              <a:rPr lang="en-US" sz="1400" b="1" dirty="0"/>
              <a:t>furrowing </a:t>
            </a:r>
            <a:r>
              <a:rPr lang="ar-IQ" sz="1400" b="1" dirty="0"/>
              <a:t>يزداد في العمق تدريجياً إلى ان تنقسم الخلية إلى خليتين . </a:t>
            </a:r>
            <a:br>
              <a:rPr lang="ar-IQ" sz="1400" b="1" dirty="0"/>
            </a:br>
            <a:r>
              <a:rPr lang="ar-IQ" sz="1400" b="1" dirty="0"/>
              <a:t>اهمية الانقسام الاعتيادي (الخيطي)      </a:t>
            </a:r>
            <a:r>
              <a:rPr lang="en-US" sz="1400" b="1" dirty="0"/>
              <a:t>significance of mitosis :      </a:t>
            </a:r>
            <a:br>
              <a:rPr lang="en-US" sz="1400" b="1" dirty="0"/>
            </a:br>
            <a:r>
              <a:rPr lang="en-US" sz="1400" b="1" dirty="0"/>
              <a:t>        </a:t>
            </a:r>
            <a:r>
              <a:rPr lang="ar-IQ" sz="1400" b="1" dirty="0"/>
              <a:t>الانقسام الاعتيادي يؤدي الى إنتاج خليتين جديدتين متماثلتين في محتوياتهما وخاصة المحتوى </a:t>
            </a:r>
            <a:r>
              <a:rPr lang="ar-IQ" sz="1400" b="1" dirty="0" err="1"/>
              <a:t>الكروموسومي</a:t>
            </a:r>
            <a:r>
              <a:rPr lang="ar-IQ" sz="1400" b="1" dirty="0"/>
              <a:t> كما ونوعا . حيث يتم توزيع الكروموسومات بكميات متساوية تماماً على الخليتين الجديدتين الجسديتين وبطريقة منتظمة جيلاً بعد آخر . إن عملية تضاعف الكروموسومات في فترة التخليق ( (</a:t>
            </a:r>
            <a:r>
              <a:rPr lang="en-US" sz="1400" b="1" dirty="0"/>
              <a:t>S </a:t>
            </a:r>
            <a:r>
              <a:rPr lang="ar-IQ" sz="1400" b="1" dirty="0"/>
              <a:t>من الدور البيني تنتج كروموسومات جديدة متشابهة في شكلها وفي محتواها من العوامل الوراثة (الجينات ) ، وهذا يدل أن الكروموسومات يمكنها أن تقوم بعملية حمل الجينات وان الكروموسومات هي المكون الوحيد التي لها نظام يضمن توزيعها بانتظام وبالتساوي على الخلايا الجديدة ، لذا فهي انسب مكونات الخلية لحمل الجينات وضمان وتوزيعها الى الخلايا الجديدة . وعلى الرغم من توفر بعض الأدلة على أن ميكانيكية الانقسام الخيطي تؤكد موقع الجينات على الكروموسومات ، فلا نزال بحاجة الى بعض البراهين الكيمياوية </a:t>
            </a:r>
            <a:r>
              <a:rPr lang="ar-IQ" sz="1400" b="1" dirty="0" err="1"/>
              <a:t>والفيزياوية</a:t>
            </a:r>
            <a:r>
              <a:rPr lang="ar-IQ" sz="1400" b="1" dirty="0"/>
              <a:t> ، ومع هذا فان نظرية موقع الجينات على الكروموسومات تبدو صحيحة ومقنعة بدرجة كبيرة . </a:t>
            </a:r>
            <a:br>
              <a:rPr lang="ar-IQ" sz="1400" b="1" dirty="0"/>
            </a:br>
            <a:r>
              <a:rPr lang="ar-IQ" sz="1400" b="1" dirty="0"/>
              <a:t/>
            </a:r>
            <a:br>
              <a:rPr lang="ar-IQ" sz="1400" b="1" dirty="0"/>
            </a:br>
            <a:r>
              <a:rPr lang="ar-IQ" sz="1400" b="1" dirty="0"/>
              <a:t> الانقسام الاختزالي (الانقسام المنصف ) </a:t>
            </a:r>
            <a:r>
              <a:rPr lang="en-US" sz="1400" b="1" dirty="0"/>
              <a:t>Meiosis  :</a:t>
            </a:r>
            <a:br>
              <a:rPr lang="en-US" sz="1400" b="1" dirty="0"/>
            </a:br>
            <a:r>
              <a:rPr lang="en-US" sz="1400" b="1" dirty="0"/>
              <a:t>       </a:t>
            </a:r>
            <a:r>
              <a:rPr lang="ar-IQ" sz="1400" b="1" dirty="0"/>
              <a:t>تتحد الكميات الذكرية والأنثوية أي الخليتان الجنسيتان</a:t>
            </a:r>
            <a:r>
              <a:rPr lang="en-US" sz="1400" b="1" dirty="0"/>
              <a:t>Sex cells  </a:t>
            </a:r>
            <a:r>
              <a:rPr lang="ar-IQ" sz="1400" b="1" dirty="0"/>
              <a:t>الحاويتان على نصف العدد الأصلي من الكروموسومات بعملية الإخصاب</a:t>
            </a:r>
            <a:r>
              <a:rPr lang="en-US" sz="1400" b="1" dirty="0" err="1"/>
              <a:t>Syngamy</a:t>
            </a:r>
            <a:r>
              <a:rPr lang="en-US" sz="1400" b="1" dirty="0"/>
              <a:t>  </a:t>
            </a:r>
            <a:r>
              <a:rPr lang="ar-IQ" sz="1400" b="1" dirty="0"/>
              <a:t>لتكوين البيضة المخصبة (اللاقحة) </a:t>
            </a:r>
            <a:r>
              <a:rPr lang="en-US" sz="1400" b="1" dirty="0"/>
              <a:t>Zygote </a:t>
            </a:r>
            <a:r>
              <a:rPr lang="ar-IQ" sz="1400" b="1" dirty="0"/>
              <a:t>التي تستلم العدد الكامل من الكروموسومات (</a:t>
            </a:r>
            <a:r>
              <a:rPr lang="en-US" sz="1400" b="1" dirty="0"/>
              <a:t>n2) </a:t>
            </a:r>
            <a:r>
              <a:rPr lang="ar-IQ" sz="1400" b="1" dirty="0"/>
              <a:t>أي ضعف عدد الكروموسومات الموجدة في كل كميت. بما أن البيضة المخصبة تتكون من اتحاد نواتي الكميتين الذكري والأنثوي فأنها تحتوي على جميع الكروموسومات الموجودة في نواة الكميت الذكري والكميت الأنثوي . وكر وموسومات كل كميت تحفظ بخواصها بصورة مستقلة في البيضة المخصبة نتيجة وجود </a:t>
            </a:r>
            <a:r>
              <a:rPr lang="ar-IQ" sz="1400" b="1" dirty="0" err="1"/>
              <a:t>الكرموسومات</a:t>
            </a:r>
            <a:r>
              <a:rPr lang="ar-IQ" sz="1400" b="1" dirty="0"/>
              <a:t> في أزواج متشابهة او متناظرة </a:t>
            </a:r>
            <a:r>
              <a:rPr lang="en-US" sz="1400" b="1" dirty="0"/>
              <a:t>homologous pairs </a:t>
            </a:r>
            <a:r>
              <a:rPr lang="ar-IQ" sz="1400" b="1" dirty="0"/>
              <a:t>في الخلايا ثنائية المجموعة الكروموسومية </a:t>
            </a:r>
            <a:r>
              <a:rPr lang="en-US" sz="1400" b="1" dirty="0"/>
              <a:t>diploid </a:t>
            </a:r>
            <a:r>
              <a:rPr lang="ar-IQ" sz="1400" b="1" dirty="0"/>
              <a:t>الكميتات تكون أحادية المجموعة الكر </a:t>
            </a:r>
            <a:r>
              <a:rPr lang="ar-IQ" sz="1400" b="1" dirty="0" err="1"/>
              <a:t>وموسومية</a:t>
            </a:r>
            <a:r>
              <a:rPr lang="ar-IQ" sz="1400" b="1" dirty="0"/>
              <a:t> ويعبر عن المحتوى الكر وموسومي لها بالرمز (</a:t>
            </a:r>
            <a:r>
              <a:rPr lang="en-US" sz="1400" b="1" dirty="0"/>
              <a:t>n) .</a:t>
            </a:r>
            <a:br>
              <a:rPr lang="en-US" sz="1400" b="1" dirty="0"/>
            </a:br>
            <a:endParaRPr lang="ar-IQ" sz="1400" b="1" dirty="0"/>
          </a:p>
        </p:txBody>
      </p:sp>
    </p:spTree>
    <p:extLst>
      <p:ext uri="{BB962C8B-B14F-4D97-AF65-F5344CB8AC3E}">
        <p14:creationId xmlns:p14="http://schemas.microsoft.com/office/powerpoint/2010/main" val="435906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a:bodyPr>
          <a:lstStyle/>
          <a:p>
            <a:pPr algn="r"/>
            <a:r>
              <a:rPr lang="ar-IQ" sz="1400" b="1" dirty="0"/>
              <a:t>من المعلوم أن احد أفراد زوج الكروموسومات المتناظرة يأتي من الأب </a:t>
            </a:r>
            <a:r>
              <a:rPr lang="en-US" sz="1400" b="1" dirty="0" err="1"/>
              <a:t>patemal</a:t>
            </a:r>
            <a:r>
              <a:rPr lang="en-US" sz="1400" b="1" dirty="0"/>
              <a:t> </a:t>
            </a:r>
            <a:r>
              <a:rPr lang="ar-IQ" sz="1400" b="1" dirty="0"/>
              <a:t>والآخر من الأم </a:t>
            </a:r>
            <a:r>
              <a:rPr lang="en-US" sz="1400" b="1" dirty="0" err="1"/>
              <a:t>matmeal</a:t>
            </a:r>
            <a:r>
              <a:rPr lang="en-US" sz="1400" b="1" dirty="0"/>
              <a:t> </a:t>
            </a:r>
            <a:r>
              <a:rPr lang="ar-IQ" sz="1400" b="1" dirty="0"/>
              <a:t>فإذا احتوت نواة الحيوان المنوي على كروموسوم طرفي </a:t>
            </a:r>
            <a:r>
              <a:rPr lang="ar-IQ" sz="1400" b="1" dirty="0" err="1"/>
              <a:t>السنترومير</a:t>
            </a:r>
            <a:r>
              <a:rPr lang="en-US" sz="1400" b="1" dirty="0"/>
              <a:t>Telocentric </a:t>
            </a:r>
            <a:r>
              <a:rPr lang="ar-IQ" sz="1400" b="1" dirty="0"/>
              <a:t>وله تابع </a:t>
            </a:r>
            <a:r>
              <a:rPr lang="en-US" sz="1400" b="1" dirty="0" err="1"/>
              <a:t>sattelite</a:t>
            </a:r>
            <a:r>
              <a:rPr lang="en-US" sz="1400" b="1" dirty="0"/>
              <a:t> </a:t>
            </a:r>
            <a:r>
              <a:rPr lang="ar-IQ" sz="1400" b="1" dirty="0"/>
              <a:t>وطوله في الدور الاستوائي خمسة </a:t>
            </a:r>
            <a:r>
              <a:rPr lang="ar-IQ" sz="1400" b="1" dirty="0" err="1"/>
              <a:t>مايكروميترات</a:t>
            </a:r>
            <a:r>
              <a:rPr lang="ar-IQ" sz="1400" b="1" dirty="0"/>
              <a:t> فلا بد ان تحتوي نواة البيضة على كروموسوم له نفس المواصفات هذه </a:t>
            </a:r>
            <a:r>
              <a:rPr lang="en-US" sz="1400" b="1" dirty="0"/>
              <a:t>identical chromosome  .</a:t>
            </a:r>
            <a:r>
              <a:rPr lang="ar-IQ" sz="1400" b="1" dirty="0"/>
              <a:t>هذا بالنسبة لجميع الكر وموسومات الجسدية </a:t>
            </a:r>
            <a:r>
              <a:rPr lang="en-US" sz="1400" b="1" dirty="0"/>
              <a:t>autosomes </a:t>
            </a:r>
            <a:r>
              <a:rPr lang="ar-IQ" sz="1400" b="1" dirty="0"/>
              <a:t>التي تتشابه في الذكور والاناث . لكن الأمر يختلف في الكروموسومات الجنسيـــــــــــــــــــة</a:t>
            </a:r>
            <a:r>
              <a:rPr lang="en-US" sz="1400" b="1" dirty="0"/>
              <a:t>Sex </a:t>
            </a:r>
            <a:r>
              <a:rPr lang="en-US" sz="1400" b="1" dirty="0" err="1"/>
              <a:t>chromosom</a:t>
            </a:r>
            <a:r>
              <a:rPr lang="en-US" sz="1400" b="1" dirty="0"/>
              <a:t> . </a:t>
            </a:r>
            <a:r>
              <a:rPr lang="ar-IQ" sz="1400" b="1" dirty="0"/>
              <a:t>وبما ان الخلايا المخصبة (الزيجة </a:t>
            </a:r>
            <a:r>
              <a:rPr lang="en-US" sz="1400" b="1" dirty="0"/>
              <a:t>zygote) </a:t>
            </a:r>
            <a:r>
              <a:rPr lang="ar-IQ" sz="1400" b="1" dirty="0"/>
              <a:t>تتكاثر عن طريق الانقسام الاعتيادي لذا فان جميع </a:t>
            </a:r>
            <a:r>
              <a:rPr lang="ar-IQ" sz="1400" b="1" dirty="0" err="1"/>
              <a:t>الخيلايا</a:t>
            </a:r>
            <a:r>
              <a:rPr lang="ar-IQ" sz="1400" b="1" dirty="0"/>
              <a:t> </a:t>
            </a:r>
            <a:r>
              <a:rPr lang="ar-IQ" sz="1400" b="1" dirty="0" err="1"/>
              <a:t>الناتحبة</a:t>
            </a:r>
            <a:r>
              <a:rPr lang="ar-IQ" sz="1400" b="1" dirty="0"/>
              <a:t> تحتوي على كل ازواج الكروموسومات الموجودة فيها .</a:t>
            </a:r>
            <a:br>
              <a:rPr lang="ar-IQ" sz="1400" b="1" dirty="0"/>
            </a:br>
            <a:r>
              <a:rPr lang="ar-IQ" sz="1400" b="1" dirty="0"/>
              <a:t>       إن عملية الإخصاب تؤدي إلى إدماج كروموسومات كل كميت في نواة البيضة المخصبة ولتعديل تأثير عملية الاتحاد هذه </a:t>
            </a:r>
            <a:r>
              <a:rPr lang="en-US" sz="1400" b="1" dirty="0" err="1"/>
              <a:t>Syngamy</a:t>
            </a:r>
            <a:r>
              <a:rPr lang="en-US" sz="1400" b="1" dirty="0"/>
              <a:t>  </a:t>
            </a:r>
            <a:r>
              <a:rPr lang="ar-IQ" sz="1400" b="1" dirty="0"/>
              <a:t>لابد من وجود عملية أخرى في مرحلة ما قبل تكوين </a:t>
            </a:r>
            <a:r>
              <a:rPr lang="ar-IQ" sz="1400" b="1" dirty="0" err="1"/>
              <a:t>الكاميتات</a:t>
            </a:r>
            <a:r>
              <a:rPr lang="ar-IQ" sz="1400" b="1" dirty="0"/>
              <a:t> في دور حياة الكائن الحي تؤدي الى اختزال عدد الكروموسومات في الكميتات </a:t>
            </a:r>
            <a:r>
              <a:rPr lang="ar-IQ" sz="1400" b="1" dirty="0" err="1"/>
              <a:t>الناتحبة</a:t>
            </a:r>
            <a:r>
              <a:rPr lang="ar-IQ" sz="1400" b="1" dirty="0"/>
              <a:t> الى النصف (</a:t>
            </a:r>
            <a:r>
              <a:rPr lang="en-US" sz="1400" b="1" dirty="0"/>
              <a:t>n)، </a:t>
            </a:r>
            <a:r>
              <a:rPr lang="ar-IQ" sz="1400" b="1" dirty="0"/>
              <a:t>تدعى هذه العملية الانقسام الاختزالي (الانقسام المنصف) </a:t>
            </a:r>
            <a:r>
              <a:rPr lang="en-US" sz="1400" b="1" dirty="0"/>
              <a:t>meiosis </a:t>
            </a:r>
            <a:r>
              <a:rPr lang="ar-IQ" sz="1400" b="1" dirty="0"/>
              <a:t>وهو الحدث الوراثي والخلوي الاساسي الثاني في الدورة الجنسية للكائن الحي بعد عملية الإخصاب. يشمل الانقسام الاختزالي على انقسامين متعاقبين لكل واحد منهما ادواره الخاصة ،ا لانقسام الاول يشمل انقسام الكروموسومات النظيرة مؤديا الى تكوين نواتين احاديتي المجموعة الكروموسومية (</a:t>
            </a:r>
            <a:r>
              <a:rPr lang="en-US" sz="1400" b="1" dirty="0"/>
              <a:t>n) . </a:t>
            </a:r>
            <a:r>
              <a:rPr lang="ar-IQ" sz="1400" b="1" dirty="0"/>
              <a:t>والانقسام الثاني يشمل الانفصال الطولي </a:t>
            </a:r>
            <a:r>
              <a:rPr lang="ar-IQ" sz="1400" b="1" dirty="0" err="1"/>
              <a:t>لكروماديتي</a:t>
            </a:r>
            <a:r>
              <a:rPr lang="ar-IQ" sz="1400" b="1" dirty="0"/>
              <a:t> كل كروموسوم في كل من النواتين الاحاديتين منتجا اربع نوى احادية المجموعة الكروموسومية ، وتتكون الكميتات الجنسية بعد انقسام </a:t>
            </a:r>
            <a:r>
              <a:rPr lang="ar-IQ" sz="1400" b="1" dirty="0" err="1"/>
              <a:t>السايتوبلازم</a:t>
            </a:r>
            <a:r>
              <a:rPr lang="ar-IQ" sz="1400" b="1" dirty="0"/>
              <a:t> . </a:t>
            </a:r>
            <a:br>
              <a:rPr lang="ar-IQ" sz="1400" b="1" dirty="0"/>
            </a:br>
            <a:r>
              <a:rPr lang="ar-IQ" sz="1400" b="1" dirty="0"/>
              <a:t>ان كل خلية ثنائية المجموعة الكروموسومية (</a:t>
            </a:r>
            <a:r>
              <a:rPr lang="en-US" sz="1400" b="1" dirty="0"/>
              <a:t>n2) </a:t>
            </a:r>
            <a:r>
              <a:rPr lang="ar-IQ" sz="1400" b="1" dirty="0"/>
              <a:t>يطلق عليها </a:t>
            </a:r>
            <a:r>
              <a:rPr lang="en-US" sz="1400" b="1" dirty="0" err="1"/>
              <a:t>meiocyte</a:t>
            </a:r>
            <a:r>
              <a:rPr lang="en-US" sz="1400" b="1" dirty="0"/>
              <a:t>  ، </a:t>
            </a:r>
            <a:r>
              <a:rPr lang="ar-IQ" sz="1400" b="1" dirty="0"/>
              <a:t>وتكون على وشك الدخول في عملية </a:t>
            </a:r>
            <a:r>
              <a:rPr lang="ar-IQ" sz="1400" b="1" dirty="0" err="1"/>
              <a:t>الانقسم</a:t>
            </a:r>
            <a:r>
              <a:rPr lang="ar-IQ" sz="1400" b="1" dirty="0"/>
              <a:t> الاختزالي والذي يشتمل على الادوار التالية :</a:t>
            </a:r>
            <a:br>
              <a:rPr lang="ar-IQ" sz="1400" b="1" dirty="0"/>
            </a:br>
            <a:r>
              <a:rPr lang="ar-IQ" sz="1400" b="1" dirty="0"/>
              <a:t>اولا:</a:t>
            </a:r>
            <a:br>
              <a:rPr lang="ar-IQ" sz="1400" b="1" dirty="0"/>
            </a:br>
            <a:r>
              <a:rPr lang="ar-IQ" sz="1400" b="1" dirty="0"/>
              <a:t>الانقسام الاختزالي الاول </a:t>
            </a:r>
            <a:r>
              <a:rPr lang="en-US" sz="1400" b="1" dirty="0"/>
              <a:t>Meiosis - 1  :</a:t>
            </a:r>
            <a:br>
              <a:rPr lang="en-US" sz="1400" b="1" dirty="0"/>
            </a:br>
            <a:r>
              <a:rPr lang="en-US" sz="1400" b="1" dirty="0"/>
              <a:t>1ـ </a:t>
            </a:r>
            <a:r>
              <a:rPr lang="ar-IQ" sz="1400" b="1" dirty="0"/>
              <a:t>الدور التمهيدي الاول </a:t>
            </a:r>
            <a:r>
              <a:rPr lang="en-US" sz="1400" b="1" dirty="0"/>
              <a:t>Prophase – 1 :</a:t>
            </a:r>
            <a:br>
              <a:rPr lang="en-US" sz="1400" b="1" dirty="0"/>
            </a:br>
            <a:r>
              <a:rPr lang="en-US" sz="1400" b="1" dirty="0"/>
              <a:t>    </a:t>
            </a:r>
            <a:r>
              <a:rPr lang="ar-IQ" sz="1400" b="1" dirty="0"/>
              <a:t>ينقسم هذا الدور الى مراحل مختلفة متتالية ومتداخلة بلا حد فاصل بينها والسبب هو السلوك المعقد والتغيرات الشكلية للكروموسومات في هذا الدور  وهذه الأدوار هي :</a:t>
            </a:r>
            <a:br>
              <a:rPr lang="ar-IQ" sz="1400" b="1" dirty="0"/>
            </a:br>
            <a:r>
              <a:rPr lang="ar-IQ" sz="1400" b="1" dirty="0"/>
              <a:t>أ ـ الطور </a:t>
            </a:r>
            <a:r>
              <a:rPr lang="ar-IQ" sz="1400" b="1" dirty="0" err="1"/>
              <a:t>القلادي</a:t>
            </a:r>
            <a:r>
              <a:rPr lang="ar-IQ" sz="1400" b="1" dirty="0"/>
              <a:t> </a:t>
            </a:r>
            <a:r>
              <a:rPr lang="en-US" sz="1400" b="1" dirty="0" err="1"/>
              <a:t>Leptotene</a:t>
            </a:r>
            <a:r>
              <a:rPr lang="en-US" sz="1400" b="1" dirty="0"/>
              <a:t> stage :</a:t>
            </a:r>
            <a:br>
              <a:rPr lang="en-US" sz="1400" b="1" dirty="0"/>
            </a:br>
            <a:r>
              <a:rPr lang="en-US" sz="1400" b="1" dirty="0"/>
              <a:t>    </a:t>
            </a:r>
            <a:r>
              <a:rPr lang="ar-IQ" sz="1400" b="1" dirty="0"/>
              <a:t>وفيه تبدا الكروموسومات في الظهور وتبدو واضحة تحت المجهر الاعتيادي كأجسام خيطية رفيعة على الرغم من ان الدراسات الكيمياوية والتصوير </a:t>
            </a:r>
            <a:r>
              <a:rPr lang="ar-IQ" sz="1400" b="1" dirty="0" err="1"/>
              <a:t>ألشعاعي</a:t>
            </a:r>
            <a:r>
              <a:rPr lang="ar-IQ" sz="1400" b="1" dirty="0"/>
              <a:t> الذاتي </a:t>
            </a:r>
            <a:r>
              <a:rPr lang="en-US" sz="1400" b="1" dirty="0"/>
              <a:t>autoradiography studies  chemical and </a:t>
            </a:r>
            <a:r>
              <a:rPr lang="ar-IQ" sz="1400" b="1" dirty="0"/>
              <a:t>اشارات الى ان تضاعف الخيوط الكروموسومية تحدث في فترة التخليق </a:t>
            </a:r>
            <a:r>
              <a:rPr lang="en-US" sz="1400" b="1" dirty="0"/>
              <a:t>S-Stage </a:t>
            </a:r>
            <a:r>
              <a:rPr lang="ar-IQ" sz="1400" b="1" dirty="0"/>
              <a:t>في الدور البيني  </a:t>
            </a:r>
            <a:r>
              <a:rPr lang="en-US" sz="1400" b="1" dirty="0"/>
              <a:t>interphase  </a:t>
            </a:r>
            <a:r>
              <a:rPr lang="ar-IQ" sz="1400" b="1" dirty="0"/>
              <a:t>السابق للدور التمهيدي. هذا ولعدم مشاهدة </a:t>
            </a:r>
            <a:r>
              <a:rPr lang="ar-IQ" sz="1400" b="1" dirty="0" err="1"/>
              <a:t>الكروماتيدات</a:t>
            </a:r>
            <a:r>
              <a:rPr lang="ar-IQ" sz="1400" b="1" dirty="0"/>
              <a:t> يبدو الكروموسوم خيطا رفيعا مفردا، وفي نهاية هذا الدور تقصر </a:t>
            </a:r>
            <a:r>
              <a:rPr lang="ar-IQ" sz="1400" b="1" dirty="0" err="1"/>
              <a:t>وتتثخن</a:t>
            </a:r>
            <a:r>
              <a:rPr lang="ar-IQ" sz="1400" b="1" dirty="0"/>
              <a:t> الكروموسومات تدريجيا وبما يشبه الانقسام الخيطي .</a:t>
            </a:r>
            <a:br>
              <a:rPr lang="ar-IQ" sz="1400" b="1" dirty="0"/>
            </a:br>
            <a:endParaRPr lang="ar-IQ" sz="1400" b="1" dirty="0"/>
          </a:p>
        </p:txBody>
      </p:sp>
    </p:spTree>
    <p:extLst>
      <p:ext uri="{BB962C8B-B14F-4D97-AF65-F5344CB8AC3E}">
        <p14:creationId xmlns:p14="http://schemas.microsoft.com/office/powerpoint/2010/main" val="54778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476672"/>
            <a:ext cx="8229600" cy="5328592"/>
          </a:xfrm>
        </p:spPr>
        <p:txBody>
          <a:bodyPr>
            <a:normAutofit/>
          </a:bodyPr>
          <a:lstStyle/>
          <a:p>
            <a:pPr algn="r"/>
            <a:r>
              <a:rPr lang="ar-IQ" sz="1400" b="1" dirty="0"/>
              <a:t>ب ـ  الطور الاتحادي</a:t>
            </a:r>
            <a:r>
              <a:rPr lang="en-US" sz="1400" b="1" dirty="0" err="1"/>
              <a:t>Zygotene</a:t>
            </a:r>
            <a:r>
              <a:rPr lang="en-US" sz="1400" b="1" dirty="0"/>
              <a:t> stage  :</a:t>
            </a:r>
            <a:br>
              <a:rPr lang="en-US" sz="1400" b="1" dirty="0"/>
            </a:br>
            <a:r>
              <a:rPr lang="en-US" sz="1400" b="1" dirty="0"/>
              <a:t>        </a:t>
            </a:r>
            <a:r>
              <a:rPr lang="ar-IQ" sz="1400" b="1" dirty="0"/>
              <a:t>بعد تثخن الكروموسومات يقترن كل زوج كروموسومي متناظر </a:t>
            </a:r>
            <a:r>
              <a:rPr lang="en-US" sz="1400" b="1" dirty="0"/>
              <a:t>homologous pairs  </a:t>
            </a:r>
            <a:r>
              <a:rPr lang="ar-IQ" sz="1400" b="1" dirty="0"/>
              <a:t>مع بعضهما ويتجاوران بحيث يتوازى محوريهما الطوليان ، وتعرف هذه العملية باسم الاقتران </a:t>
            </a:r>
            <a:r>
              <a:rPr lang="en-US" sz="1400" b="1" dirty="0"/>
              <a:t>synapsis  </a:t>
            </a:r>
            <a:r>
              <a:rPr lang="ar-IQ" sz="1400" b="1" dirty="0"/>
              <a:t>وهي الظاهرة التي يتميز بها الانقسام الاختزالي عن الانقسام الخيطي ، وهي عملية دقيقة تتم بين النقاط المتماثلة على طول الكروموسومين ، ويبدو الكروموسوم تحت المجهر مزدوجا طوليا . وهناك تركيب معقد بين الكروموسومات المقترنة </a:t>
            </a:r>
            <a:r>
              <a:rPr lang="en-US" sz="1400" b="1" dirty="0" err="1"/>
              <a:t>synaptnemal</a:t>
            </a:r>
            <a:r>
              <a:rPr lang="en-US" sz="1400" b="1" dirty="0"/>
              <a:t> complex  </a:t>
            </a:r>
            <a:r>
              <a:rPr lang="ar-IQ" sz="1400" b="1" dirty="0"/>
              <a:t>لتثبيت الكروموسومات المتشابهة اثناء عملية الاقتران وعملية العبور </a:t>
            </a:r>
            <a:r>
              <a:rPr lang="en-US" sz="1400" b="1" dirty="0"/>
              <a:t>crossing-over </a:t>
            </a:r>
            <a:r>
              <a:rPr lang="ar-IQ" sz="1400" b="1" dirty="0"/>
              <a:t>ولا يوجد هذا التركيب المعقد في الكائنات الحية التي </a:t>
            </a:r>
            <a:r>
              <a:rPr lang="ar-IQ" sz="1400" b="1" dirty="0" err="1"/>
              <a:t>لايحدث</a:t>
            </a:r>
            <a:r>
              <a:rPr lang="ar-IQ" sz="1400" b="1" dirty="0"/>
              <a:t> فيها العبور .</a:t>
            </a:r>
            <a:br>
              <a:rPr lang="ar-IQ" sz="1400" b="1" dirty="0"/>
            </a:br>
            <a:r>
              <a:rPr lang="ar-IQ" sz="1400" b="1" dirty="0"/>
              <a:t>ج- الطور الضام </a:t>
            </a:r>
            <a:r>
              <a:rPr lang="en-US" sz="1400" b="1" dirty="0" err="1"/>
              <a:t>Pachytene</a:t>
            </a:r>
            <a:r>
              <a:rPr lang="en-US" sz="1400" b="1" dirty="0"/>
              <a:t> stage   :</a:t>
            </a:r>
            <a:br>
              <a:rPr lang="en-US" sz="1400" b="1" dirty="0"/>
            </a:br>
            <a:r>
              <a:rPr lang="en-US" sz="1400" b="1" dirty="0"/>
              <a:t>         </a:t>
            </a:r>
            <a:r>
              <a:rPr lang="ar-IQ" sz="1400" b="1" dirty="0"/>
              <a:t>يبدو كل كروموسوم مكون من </a:t>
            </a:r>
            <a:r>
              <a:rPr lang="ar-IQ" sz="1400" b="1" dirty="0" err="1"/>
              <a:t>كروماتيدتين</a:t>
            </a:r>
            <a:r>
              <a:rPr lang="ar-IQ" sz="1400" b="1" dirty="0"/>
              <a:t> وبشكل واضح ، والكروموسومان المقترنان يكونان وحدة ثنائية الكروموسوم تحتوي على أربعة </a:t>
            </a:r>
            <a:r>
              <a:rPr lang="ar-IQ" sz="1400" b="1" dirty="0" err="1"/>
              <a:t>كروماتيدات</a:t>
            </a:r>
            <a:r>
              <a:rPr lang="ar-IQ" sz="1400" b="1" dirty="0"/>
              <a:t> ( اربع خيوط </a:t>
            </a:r>
            <a:r>
              <a:rPr lang="ar-IQ" sz="1400" b="1" dirty="0" err="1"/>
              <a:t>كروموسومية</a:t>
            </a:r>
            <a:r>
              <a:rPr lang="ar-IQ" sz="1400" b="1" dirty="0"/>
              <a:t> ) </a:t>
            </a:r>
            <a:r>
              <a:rPr lang="en-US" sz="1400" b="1" dirty="0"/>
              <a:t>tetrads . </a:t>
            </a:r>
            <a:r>
              <a:rPr lang="ar-IQ" sz="1400" b="1" dirty="0"/>
              <a:t>وتتبادل </a:t>
            </a:r>
            <a:r>
              <a:rPr lang="ar-IQ" sz="1400" b="1" dirty="0" err="1"/>
              <a:t>الكروماتيدات</a:t>
            </a:r>
            <a:r>
              <a:rPr lang="ar-IQ" sz="1400" b="1" dirty="0"/>
              <a:t> غير الشقيقة بعض الأجزاء </a:t>
            </a:r>
            <a:r>
              <a:rPr lang="ar-IQ" sz="1400" b="1" dirty="0" err="1"/>
              <a:t>الكروماتيدية</a:t>
            </a:r>
            <a:r>
              <a:rPr lang="ar-IQ" sz="1400" b="1" dirty="0"/>
              <a:t> (المادة الوراثية ) وتدعى هذه بعملية العبور -</a:t>
            </a:r>
            <a:r>
              <a:rPr lang="en-US" sz="1400" b="1" dirty="0"/>
              <a:t>crossing   over. </a:t>
            </a:r>
            <a:r>
              <a:rPr lang="ar-IQ" sz="1400" b="1" dirty="0"/>
              <a:t>ومما يدل على حدوث هذه العملية وجود التصالب بشكل </a:t>
            </a:r>
            <a:r>
              <a:rPr lang="en-US" sz="1400" b="1" dirty="0"/>
              <a:t>X </a:t>
            </a:r>
            <a:r>
              <a:rPr lang="ar-IQ" sz="1400" b="1" dirty="0"/>
              <a:t>وتدعى هذه النقطة باسم </a:t>
            </a:r>
            <a:r>
              <a:rPr lang="ar-IQ" sz="1400" b="1" dirty="0" err="1"/>
              <a:t>كيازما</a:t>
            </a:r>
            <a:r>
              <a:rPr lang="ar-IQ" sz="1400" b="1" dirty="0"/>
              <a:t> او التصالب </a:t>
            </a:r>
            <a:r>
              <a:rPr lang="en-US" sz="1400" b="1" dirty="0" err="1"/>
              <a:t>chiasma</a:t>
            </a:r>
            <a:r>
              <a:rPr lang="en-US" sz="1400" b="1" dirty="0"/>
              <a:t> (</a:t>
            </a:r>
            <a:r>
              <a:rPr lang="ar-IQ" sz="1400" b="1" dirty="0"/>
              <a:t>الجمع </a:t>
            </a:r>
            <a:r>
              <a:rPr lang="ar-IQ" sz="1400" b="1" dirty="0" err="1"/>
              <a:t>كيازماتا</a:t>
            </a:r>
            <a:r>
              <a:rPr lang="ar-IQ" sz="1400" b="1" dirty="0"/>
              <a:t> </a:t>
            </a:r>
            <a:r>
              <a:rPr lang="en-US" sz="1400" b="1" dirty="0" err="1"/>
              <a:t>chiasmata</a:t>
            </a:r>
            <a:r>
              <a:rPr lang="en-US" sz="1400" b="1" dirty="0"/>
              <a:t> ) </a:t>
            </a:r>
            <a:r>
              <a:rPr lang="ar-IQ" sz="1400" b="1" dirty="0"/>
              <a:t>وأساس هذا التداخل غير واضح تماما، وكلما كان زوج   الكروموسومات طويلا كلما زاد احتمال حدوث أكثر من </a:t>
            </a:r>
            <a:r>
              <a:rPr lang="ar-IQ" sz="1400" b="1" dirty="0" err="1"/>
              <a:t>كيازما</a:t>
            </a:r>
            <a:r>
              <a:rPr lang="ar-IQ" sz="1400" b="1" dirty="0"/>
              <a:t> واحدة، ان حدوث </a:t>
            </a:r>
            <a:r>
              <a:rPr lang="ar-IQ" sz="1400" b="1" dirty="0" err="1"/>
              <a:t>كيازما</a:t>
            </a:r>
            <a:r>
              <a:rPr lang="ar-IQ" sz="1400" b="1" dirty="0"/>
              <a:t> في منطقة معينة تقلل من احتمال تكوين تصالب آخر بجوارها على الذراع </a:t>
            </a:r>
            <a:r>
              <a:rPr lang="ar-IQ" sz="1400" b="1" dirty="0" err="1"/>
              <a:t>الكروموسومي</a:t>
            </a:r>
            <a:r>
              <a:rPr lang="ar-IQ" sz="1400" b="1" dirty="0"/>
              <a:t> نفسه. </a:t>
            </a:r>
            <a:br>
              <a:rPr lang="ar-IQ" sz="1400" b="1" dirty="0"/>
            </a:br>
            <a:r>
              <a:rPr lang="ar-IQ" sz="1400" b="1" dirty="0"/>
              <a:t>دـ الطور </a:t>
            </a:r>
            <a:r>
              <a:rPr lang="ar-IQ" sz="1400" b="1" dirty="0" err="1"/>
              <a:t>الأزدواجي</a:t>
            </a:r>
            <a:r>
              <a:rPr lang="ar-IQ" sz="1400" b="1" dirty="0"/>
              <a:t> </a:t>
            </a:r>
            <a:r>
              <a:rPr lang="en-US" sz="1400" b="1" dirty="0" err="1"/>
              <a:t>Deplotene</a:t>
            </a:r>
            <a:r>
              <a:rPr lang="en-US" sz="1400" b="1" dirty="0"/>
              <a:t> stage:</a:t>
            </a:r>
            <a:br>
              <a:rPr lang="en-US" sz="1400" b="1" dirty="0"/>
            </a:br>
            <a:r>
              <a:rPr lang="en-US" sz="1400" b="1" dirty="0"/>
              <a:t>       </a:t>
            </a:r>
            <a:r>
              <a:rPr lang="ar-IQ" sz="1400" b="1" dirty="0"/>
              <a:t>يبدأ انفصال الكروموسومين المقترنــين (الكروموسومات المتناظرة) عن بعضهما ما عدا منطقة الكيازما ، وتستمر الكروموسومات في زيادة السمك والقصر . </a:t>
            </a:r>
            <a:br>
              <a:rPr lang="ar-IQ" sz="1400" b="1" dirty="0"/>
            </a:br>
            <a:r>
              <a:rPr lang="ar-IQ" sz="1400" b="1" dirty="0"/>
              <a:t>هـ ـ الطور المفرغ  </a:t>
            </a:r>
            <a:r>
              <a:rPr lang="en-US" sz="1400" b="1" dirty="0" err="1"/>
              <a:t>Diakinesis</a:t>
            </a:r>
            <a:r>
              <a:rPr lang="en-US" sz="1400" b="1" dirty="0"/>
              <a:t>:</a:t>
            </a:r>
            <a:br>
              <a:rPr lang="en-US" sz="1400" b="1" dirty="0"/>
            </a:br>
            <a:r>
              <a:rPr lang="en-US" sz="1400" b="1" dirty="0"/>
              <a:t>        </a:t>
            </a:r>
            <a:r>
              <a:rPr lang="ar-IQ" sz="1400" b="1" dirty="0"/>
              <a:t>يعد هذا الطور اخر مرحلة من الدور التمهيدي وفيه تصل الكروموسومات الى اقصر طول واكثر سمك ممكنين . وفيه يبدأ انفصال </a:t>
            </a:r>
            <a:r>
              <a:rPr lang="ar-IQ" sz="1400" b="1" dirty="0" err="1"/>
              <a:t>الكرموسومات</a:t>
            </a:r>
            <a:r>
              <a:rPr lang="ar-IQ" sz="1400" b="1" dirty="0"/>
              <a:t> المقترنة عن بعضها، وتنتشر متباعدة  داخل النواة قريباً من غشائها وتبدأ </a:t>
            </a:r>
            <a:r>
              <a:rPr lang="ar-IQ" sz="1400" b="1" dirty="0" err="1"/>
              <a:t>الكيازمات</a:t>
            </a:r>
            <a:r>
              <a:rPr lang="ar-IQ" sz="1400" b="1" dirty="0"/>
              <a:t> في عملية الانزلاق</a:t>
            </a:r>
            <a:r>
              <a:rPr lang="en-US" sz="1400" b="1" dirty="0" err="1"/>
              <a:t>Terminalization</a:t>
            </a:r>
            <a:r>
              <a:rPr lang="en-US" sz="1400" b="1" dirty="0"/>
              <a:t>  </a:t>
            </a:r>
            <a:r>
              <a:rPr lang="ar-IQ" sz="1400" b="1" dirty="0"/>
              <a:t>لكنها لا تزال متلاصقة في مناطق الكيازما وفيها تتحرك تدريجيا الى الخارج باتجاه أذرع الكروموسوم السائبة وذلك نتيجة لتواصل قصر الكروموسومات وأخيراً تبدأ النوية في الاختفاء ويبدأ الغشاء النووي في التحلل والاختفاء ويبدأ المغزل في التكوين وخيوطه في الظهور . </a:t>
            </a:r>
            <a:br>
              <a:rPr lang="ar-IQ" sz="1400" b="1" dirty="0"/>
            </a:br>
            <a:endParaRPr lang="ar-IQ" sz="1400" b="1" dirty="0"/>
          </a:p>
        </p:txBody>
      </p:sp>
    </p:spTree>
    <p:extLst>
      <p:ext uri="{BB962C8B-B14F-4D97-AF65-F5344CB8AC3E}">
        <p14:creationId xmlns:p14="http://schemas.microsoft.com/office/powerpoint/2010/main" val="268229311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576</Words>
  <Application>Microsoft Office PowerPoint</Application>
  <PresentationFormat>عرض على الشاشة (3:4)‏</PresentationFormat>
  <Paragraphs>21</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سمة Office</vt:lpstr>
      <vt:lpstr>الأساس السايتولوجي (الخلوي) للوراثة المندلية</vt:lpstr>
      <vt:lpstr>دورة الخلية المتطورة :Eukaryotic Cell Cycle        ويقصد بدورة الخلية سلسلة من المراحل من نهاية انقسام خيطي (اعتيادي)  Mitosis الى نهاية انقسام خيطي اخر. وتكون بالتتابع G1→S→G2→M حيث يرمز الحرف G لفترات النمو growth وS لفترة التخليق synthesis وM للانقسام الخيطي، والمرحلة التي تبدا من نهاية انقسام خيطي الى بداية انقسام خيطي اخر تعرف بمرحلة الدور البيني interphase cycle ويختلف طول هذه الفترة حسب نوع الكائن الحي ودرجة نضجه وعلى نوع النسيج الذي تنتمي إليه الخلية وعلى الظروف البيئية الأخرى المحيطة بها. وتعرف مرحلة الدور البيني بأنها مجموعة الأنشطة التي تحدث في الخلية مابين نهاية انقسام خلوي وبداية الانقسام الذي يليه وتشمل على : G1   →   S  →  G2  من السلســة المذكورة انفا .   ويمكن تقسيم دورة الخلية الى الفترات الآتية :  1ـ فترة النمو الأولى First growth stage (G1) :       تعرف هذه المرحلة بمرحلة النمو والتمثيل , فالنواة والسايتويلازم يكبران ويقتربان من حجمهما الطبيعي ، وتكون الكروموسومات ممتدة باقصى درجات الامتداد والاستطالة داخل النوة، ويتم تخليق البروتين في هذه الفترة وتستغرق من 30-40% من مدة الدور البيني ، وقد تختفي هذه الفترة كما في الخلايا سريعة الانقسام في المراحل الاولية لنمو أجنة الثدييات كما قد تكون طويلة جداً كما في خلايا جذور الذرة الناضجة حيث تستغرق أكثر من 150 ساعة . </vt:lpstr>
      <vt:lpstr>       يتم في هذه الفترة تخليق الحامض االنووي DNA وكذلك الهستونات Histones . وفيها تزدوج الكروموسومات طولياً ويكون كل كروموسوم مكوناً من كروماتيــــــــــــــدتين Two chromatids  .وتستغرق هذه الفترة من (35- 45 %) من الدور البيني وتمثل أطول فترة فيه كما موضح في الشكل التالي:    3ـ  فترة النمو الثانية (second growth stage (G2        تكون هذه الفترة اقل وضوحاً من فترة النمو الأولى ، ويستمر فيها نشاط تكوين البروتين وتكون مدتها قصيرة فتبلغ 10-20 % من الدور البيني.   4ـ  فترة الانقسام الخيطي (الانقسام غير المباشر) Mitosis :         وهي الفترة التي يتم فيها انقسام الخلية وتتكون من أربعة مراحل او أدوارهي : التمهيدي Prophase والاستوائي metaphase والانفصالي anaphase والنهائي telophase .      ان فترة الانقسام الاعتيادي (M)هي قصيرة نسبياً كما في الشكل أعلاه إذا ما قورنت بالفترات الأخرى لدورة الخلية .      ان طول فترة النمو الأولى (G1) هو الأكثر تبايناً للنوع الواحد من الخلايا قياسا بأطوال الفترات الأخرى وذالك لاعتمادها على الظروف البيئية ، فعندما تكون العناصر الغذائية نادرة او قليلة مثلا تبقى الخلية في حالة توقف عن النمو stationary وعن الفعاليات الحيوية وتبقى في فترة (G1) الى حين توفر العناصر الغذائية . وبصورة عامة تكون فترتي التخليق (S)والانقســـــام الاعتيادي (M) من أهم الفترات ، وطولهما الأكثر ثباتا، حيث يتم فيهما تخليق الـ DNA وتتضاعف الكروموسومات وتتوزع وتنفصل الكروموسومات المتضاعفة الى الخلايا البنتية (الخلايا الناتجة) .  </vt:lpstr>
      <vt:lpstr>الانقسام الخيطي (غير المباشر) Mitosis :       أشار فلمنك Flemming عام 1883 إلى التغيرات التي تسلكها النواة خلال الانقسام لتكوين نواتين شقيقتين، وأطلق اسم كروماتين (صبغي) Chromatin  على اجزاءالنواة القابلة للاصطباغ . تنفصل الكروموسومات (الصبغيات) طوليا في اثناء انقسام الخلية ويتم هذا الانقسام في خلايا كافة الحيوانات والنباتات الراقية لزيادة عدد خلايا الجسم اللازمة للنمو او لتعويض الخلايا وترميم الأنسجة . يتضمن الانقسام الخيطي انقسام النواة Karyokinesis والسايتوبلازم Cytokinesis . وإذا حدث انقسام النواة دون ان يتبعه انقسام السايتوبلازم ينتج عن ذلك خلية عديدة النوى coenocytes كما في الفطر الغروي slime mold وإذا افتقدت الخلايا جدرانها  كليا يظهر نسيج يتكون من كتلة بروتوبلازمية فيها نوى متعددة كما في العضلة المخططة striped muscle وتدعى هذه الحالة syncytium .  يطلق على الانقسام الخيطي (غير المباشر) أيضا اسم انقسام الخلية الجسدية Somatic cell division ويمر الانقسام الخيطي بادوار متتالية هي :  1- الدور التمهيدي prophase :  يبدأ الدور التمهيدي للانقسام الخيطي بنهاية فترة النمو الثانية (G2) حيث يبدأ حجم النواة بالزيادة وتظهر الكروموسومات (الصبغيات) موزعة عشوائيا فيها ومزدوجة طوليا ويسمى كل من نصف كروموسوم كروماتيدة Chromatid أو جديلة ، وتكون الكروماتيدان ملتصقين ببعضهما بواسطة السنترومير Centromere مركز الكروموسوم (ألصبغي) ،        ويبدو السنترومير في النواة المصبوغة منطقة صغيرة رائقة نسبيا وكروية الشكل . تزداد الكروموسومات في التثخن والقصر نتيجة تحلزن Coiling الكروماتيدات الشقيقة حول نفسها . ويعد قصر الكروموسومات وتثخنها من أهم سمات هذا الدور .       يبدو السنترومير إذا فحص بالمكرسكوب الاليكتروني منطقة غامقة ومعقدة التركيب بداخلها مركزان يعرف كل منهما باسم مركز حركة الكروماتيد أو خيط الكروموسوم Kinetochore ، ويوجد مركز واحد لكل كروماتيدة شقيقة ، وتتصل خيوط المغزل Microtubules spindle بمركز حركة خيط الكروموسوم . ولمنطقة السنترومير اهمية كبيرة فإذا انكسر الكروموسوم نتيجة المعاملة ببعض الكيمياويات او الأشعة السينية x –rays فان شظايا الكروموسوم غير المحتوية على السنترومير fragments a centric تبقى في السايتوبلازم لعجزها عن الحركة لذا تفقد نهائيا.  </vt:lpstr>
      <vt:lpstr> يبدأ الجسم المركزي Centro some بالازدواج وتبدأ النوية  nucleolusبالاختفاء التدريجي حيث تختفي نهائيا في نهاية الدور، وقد تبقى في بعض الحشائش والاشنات،  حيث تتوقف عن العمل وتطرح في الســـــايتوبلازم. أن تحلل واختفاء غشاء النــــــــــــــــــــــــــواة  unclear membrane  يبدأ في هذا الدور أيضا ولا تعرف  ميكانيكية هذا الاختفاء بصورة كاملة ولكن يعتقد اكثرالعلماء أن ذلك يحدث نتيجة عملية أنزيمية بدليل تراكم الميتاكوندريا حول غشاء النواة  في الخلايا الحيوانية أما باجير(1968)Bajer فيعتقد أن سبب اختفاء غشاء النواة يعود إلى الشد والضغوط التي تسببها خيوط المغزل.       وبتقدم هذا الدور يبدأ جدار النواة بالاختفاء ويتكون المغزلspindle  وملحقاته ويسمى جهاز الانقسام الخيطي (الاعتيادي) ، وهو يشغل معظم الحيز داخل الخلية ، ويتكون جهاز الانقسام الخيطي من أنابيب رفيعة جداً تعريف باسم الألياف المغزلية microtubules  التي يتراوح قطرها بين 15 ـــ 30  نانوميتر وبترتيب مواز للمغزل وتكون  بثلاثة أشكال وهي الألياف المستمرة continuous fibers وتمتد من احد أقطاب المغزل ألى  القطب الأخر،  والألياف الكرموسومية وتمتد من احد قطبي المغزل الى مركز حركة خيط الكروموسوم أو الكروماتيد. وشكل ثالث لوحظ من قبل بعض الباحثين وتدعى الأليف المركزية interzonal   fibersوتكون بين السنتروميرات للكروموسومات المفصولة والمتجهة إلى قطبي الخلية ويكون ذالك في أخر الدور الانفصالي.      وتتركب الألياف المغزلية من 90% بروتين والقليل من الحامض النووي الرابيوزي RNA (حوالي 5%) وكمية قليلة من السكريات متعددة Polysaccharides  وشحوم lipids،  وفي نهاية هذا الدور تتحرك الكروموسامات المزدوجة الى المستوى الوسطي midplane للمغزل ويطلق على هذه الفترة ما قبل الاستوائي prometaphase  أو  metakinesis. ان الدور التمهيدي يستغرق معظم وقت الانقسام الخيطي في غالبية الكائنات الحية . </vt:lpstr>
      <vt:lpstr>2- الدور الاستوائي Metaphase :       يختفي كلياً الغشاء النووي وتظهر خيوط المغزل spindle بوضوح في هذا الدور على الرغم من ان بداية تكونها كان في نهاية الدور السابق وبداية الدور ما قبل الاستوائي ومن أهم مميزات هذا الدور ان الكروموسومات (الصبغيات) ترتب نفسها بحيث تشمل المستوى الوسطي (الاستوائي) للمغزل ، وتكون السنتروميرات موجودة في هذا المحور الاستوائي في حين تتجه اذرع الكرموسمومات في اي اتجاه كان . وفي هذا الدور تصل الكرموسومات الى أقصى درجات القصر والثخن الممكنة. وتبقى الكروماتيدات الشقيقة sister chromatids   ملتصقة معاً بواسطة ألياف الكروماتيــن chromatin fiber التي تربط منطقتي السنترومير مع بعضها .        يعد هذا الدور انسب المراحل لدراسة الكروموسومات والتعرف على شكلها الخارجي وعلى العدد الحقيقي لها ولاسيما عندما تفحص الخلية من احد اقطابها . وباستعمال المايكورسكوب الالكتروني اتضح أن ما يسهل عملية انفصال المكروماتيدات الشقيقة عن بعضها في الدور الانفصالي anaphase هو اتجاه مركز حركة خيط الكروموسوم kinetochore  الخاص بإحدى الكروماتيدات الشقيقة لأحد الأقطاب في حين مركز حركة خيط  الكروموسوم الخاص بالكروماتيدة الأخرى الشقيقة يواجه القطب الأخر. 3- الدور الانفصالي Anaphase  :         وفي بداية هذا الدور ينقسم السنترومير وتنفصل الكروماتيدين الشقيقين (جديلتي الكروموسوم) وتتجه كل واحدة إلى قطب يخالف القطب الذي تتجه أليه الكروماتيدة الأخرى، وعند انفصال الكروماتيدين الشقيقتين تعد كل كروماتيدة كروموسوما مستقلاً جديداً تسمى كروموسومات بنتية Daughter chromosomes حيث تنفصلان دائماً عند نقطة الاتصال   وهذه النقطة تكون في المقدمة نحو القطب وتجر وراءها ذراعي الكروموسومات البنتية التي لا تستطيع التحرك بدونها، واذا ماوجد الكروموسوم بلا سنترومير فان حركته قد تتبع سيل التيار على طول المغزل او يبقى جسما خاملا بالقرب من المنطقة الاستوائية . تتجه الكروموسومات الى قطبي الخلية ، حيث ان عدد وشكل الكروموسومات التي تذهب الى احد القطبين تساوي تماما عدد وشكل الكروموسومات التي تذهب إلى القطب الثاني ، وعند وصول الكروموسومات البنتية الى قطبي الخلية يكون هذا الدور قد انتهى .  4 ـ  الدور النهائي Telophase   :        يبدأ هذا الدور عند وصول الكروموسومات إلى قطبي المغزل وتبدو الكروموسومات بشكل خيوط منفردة Single strands، وينتهي بتكوين نواتين جديدتين ودخول كل منهما فترة النمو الأولى (G1) من الدور البيني interphase وبعد اكتمال سحب الكروموسومات يبدأ تكوين غشاء نووي جديد من بقايا الغشاء النووي القديم او من مواد مشتقة من الشبكة الاندوبلازمية، أو من مواد مخلقة من مكونات خلوية معينة. ثم يبدأ جهاز الانقسام الاعتيادي بالاختفاء . وتبدأ بعد ذلك النوية بالتكون والظهور بمنطقة جوار تنظيم النوية Unicellular organizer site ثم تأخذ الكروموسومات بالاستطالة وتصبح خيوطا رفيعة متشابكة ويصعب التعرف عليها كوحدات مستقلة ، ثم يحدث تضاعف للكروموسومات بحيث يصبح كل كروموسومات مكونا من كروماتيدتين شقيقتين وذلك في فترة التخليق(S)  من الدور البيني Interphase .  </vt:lpstr>
      <vt:lpstr>انقسام السايتوبلازم Cytokinesis :         يحدث انقسام السايتوبلازم في أثناء الدور النهائي من الانقسام الخيطي وبعض الأحيان يبدأ في الدور الانفصالي . في خلايا النباتات الراقية يتم انقسام الخلية بتكوين صحيفة خلوية plate cell عند المستوى الاستوائي للخلية ، ويتم ذالك بتكوين مجموعة من البثراتvesicles  في وسط الجهاز الخيطي ثم تلتحم هذه البثرات ابتدءا من مركز المغزل لتكوين جسم الفراكموبلاست phragmoplast ، وبذالك تتكون الصفيحة الخلوية خلال جسم الفراكموبلاست ثم تمتد بصورة تدريجية ابتداء من منتصفه لتقسيم الفراكموبلاست الى قسمين ، ثم يختفي جسم الفراكموبلاست وتنمو الصفيحة الخلوية، وتعرف بالصحيفة الوســــــــــــطى middle lamella التي تتحول الى جدار خلوي نتيجة الترسبات على جانبيها في كل من الخليتين البنتيتين . وفي الخلايا الحيوانية يتم انقسام السايتوبلازم عن طريق حدوث تحضر أو أخدود furrowing يزداد في العمق تدريجياً إلى ان تنقسم الخلية إلى خليتين .  اهمية الانقسام الاعتيادي (الخيطي)      significance of mitosis :               الانقسام الاعتيادي يؤدي الى إنتاج خليتين جديدتين متماثلتين في محتوياتهما وخاصة المحتوى الكروموسومي كما ونوعا . حيث يتم توزيع الكروموسومات بكميات متساوية تماماً على الخليتين الجديدتين الجسديتين وبطريقة منتظمة جيلاً بعد آخر . إن عملية تضاعف الكروموسومات في فترة التخليق ( (S من الدور البيني تنتج كروموسومات جديدة متشابهة في شكلها وفي محتواها من العوامل الوراثة (الجينات ) ، وهذا يدل أن الكروموسومات يمكنها أن تقوم بعملية حمل الجينات وان الكروموسومات هي المكون الوحيد التي لها نظام يضمن توزيعها بانتظام وبالتساوي على الخلايا الجديدة ، لذا فهي انسب مكونات الخلية لحمل الجينات وضمان وتوزيعها الى الخلايا الجديدة . وعلى الرغم من توفر بعض الأدلة على أن ميكانيكية الانقسام الخيطي تؤكد موقع الجينات على الكروموسومات ، فلا نزال بحاجة الى بعض البراهين الكيمياوية والفيزياوية ، ومع هذا فان نظرية موقع الجينات على الكروموسومات تبدو صحيحة ومقنعة بدرجة كبيرة .    الانقسام الاختزالي (الانقسام المنصف ) Meiosis  :        تتحد الكميات الذكرية والأنثوية أي الخليتان الجنسيتانSex cells  الحاويتان على نصف العدد الأصلي من الكروموسومات بعملية الإخصابSyngamy  لتكوين البيضة المخصبة (اللاقحة) Zygote التي تستلم العدد الكامل من الكروموسومات (n2) أي ضعف عدد الكروموسومات الموجدة في كل كميت. بما أن البيضة المخصبة تتكون من اتحاد نواتي الكميتين الذكري والأنثوي فأنها تحتوي على جميع الكروموسومات الموجودة في نواة الكميت الذكري والكميت الأنثوي . وكر وموسومات كل كميت تحفظ بخواصها بصورة مستقلة في البيضة المخصبة نتيجة وجود الكرموسومات في أزواج متشابهة او متناظرة homologous pairs في الخلايا ثنائية المجموعة الكروموسومية diploid الكميتات تكون أحادية المجموعة الكر وموسومية ويعبر عن المحتوى الكر وموسومي لها بالرمز (n) . </vt:lpstr>
      <vt:lpstr>من المعلوم أن احد أفراد زوج الكروموسومات المتناظرة يأتي من الأب patemal والآخر من الأم matmeal فإذا احتوت نواة الحيوان المنوي على كروموسوم طرفي السنتروميرTelocentric وله تابع sattelite وطوله في الدور الاستوائي خمسة مايكروميترات فلا بد ان تحتوي نواة البيضة على كروموسوم له نفس المواصفات هذه identical chromosome  .هذا بالنسبة لجميع الكر وموسومات الجسدية autosomes التي تتشابه في الذكور والاناث . لكن الأمر يختلف في الكروموسومات الجنسيـــــــــــــــــــةSex chromosom . وبما ان الخلايا المخصبة (الزيجة zygote) تتكاثر عن طريق الانقسام الاعتيادي لذا فان جميع الخيلايا الناتحبة تحتوي على كل ازواج الكروموسومات الموجودة فيها .        إن عملية الإخصاب تؤدي إلى إدماج كروموسومات كل كميت في نواة البيضة المخصبة ولتعديل تأثير عملية الاتحاد هذه Syngamy  لابد من وجود عملية أخرى في مرحلة ما قبل تكوين الكاميتات في دور حياة الكائن الحي تؤدي الى اختزال عدد الكروموسومات في الكميتات الناتحبة الى النصف (n)، تدعى هذه العملية الانقسام الاختزالي (الانقسام المنصف) meiosis وهو الحدث الوراثي والخلوي الاساسي الثاني في الدورة الجنسية للكائن الحي بعد عملية الإخصاب. يشمل الانقسام الاختزالي على انقسامين متعاقبين لكل واحد منهما ادواره الخاصة ،ا لانقسام الاول يشمل انقسام الكروموسومات النظيرة مؤديا الى تكوين نواتين احاديتي المجموعة الكروموسومية (n) . والانقسام الثاني يشمل الانفصال الطولي لكروماديتي كل كروموسوم في كل من النواتين الاحاديتين منتجا اربع نوى احادية المجموعة الكروموسومية ، وتتكون الكميتات الجنسية بعد انقسام السايتوبلازم .  ان كل خلية ثنائية المجموعة الكروموسومية (n2) يطلق عليها meiocyte  ، وتكون على وشك الدخول في عملية الانقسم الاختزالي والذي يشتمل على الادوار التالية : اولا: الانقسام الاختزالي الاول Meiosis - 1  : 1ـ الدور التمهيدي الاول Prophase – 1 :     ينقسم هذا الدور الى مراحل مختلفة متتالية ومتداخلة بلا حد فاصل بينها والسبب هو السلوك المعقد والتغيرات الشكلية للكروموسومات في هذا الدور  وهذه الأدوار هي : أ ـ الطور القلادي Leptotene stage :     وفيه تبدا الكروموسومات في الظهور وتبدو واضحة تحت المجهر الاعتيادي كأجسام خيطية رفيعة على الرغم من ان الدراسات الكيمياوية والتصوير ألشعاعي الذاتي autoradiography studies  chemical and اشارات الى ان تضاعف الخيوط الكروموسومية تحدث في فترة التخليق S-Stage في الدور البيني  interphase  السابق للدور التمهيدي. هذا ولعدم مشاهدة الكروماتيدات يبدو الكروموسوم خيطا رفيعا مفردا، وفي نهاية هذا الدور تقصر وتتثخن الكروموسومات تدريجيا وبما يشبه الانقسام الخيطي . </vt:lpstr>
      <vt:lpstr>ب ـ  الطور الاتحاديZygotene stage  :         بعد تثخن الكروموسومات يقترن كل زوج كروموسومي متناظر homologous pairs  مع بعضهما ويتجاوران بحيث يتوازى محوريهما الطوليان ، وتعرف هذه العملية باسم الاقتران synapsis  وهي الظاهرة التي يتميز بها الانقسام الاختزالي عن الانقسام الخيطي ، وهي عملية دقيقة تتم بين النقاط المتماثلة على طول الكروموسومين ، ويبدو الكروموسوم تحت المجهر مزدوجا طوليا . وهناك تركيب معقد بين الكروموسومات المقترنة synaptnemal complex  لتثبيت الكروموسومات المتشابهة اثناء عملية الاقتران وعملية العبور crossing-over ولا يوجد هذا التركيب المعقد في الكائنات الحية التي لايحدث فيها العبور . ج- الطور الضام Pachytene stage   :          يبدو كل كروموسوم مكون من كروماتيدتين وبشكل واضح ، والكروموسومان المقترنان يكونان وحدة ثنائية الكروموسوم تحتوي على أربعة كروماتيدات ( اربع خيوط كروموسومية ) tetrads . وتتبادل الكروماتيدات غير الشقيقة بعض الأجزاء الكروماتيدية (المادة الوراثية ) وتدعى هذه بعملية العبور -crossing   over. ومما يدل على حدوث هذه العملية وجود التصالب بشكل X وتدعى هذه النقطة باسم كيازما او التصالب chiasma (الجمع كيازماتا chiasmata ) وأساس هذا التداخل غير واضح تماما، وكلما كان زوج   الكروموسومات طويلا كلما زاد احتمال حدوث أكثر من كيازما واحدة، ان حدوث كيازما في منطقة معينة تقلل من احتمال تكوين تصالب آخر بجوارها على الذراع الكروموسومي نفسه.  دـ الطور الأزدواجي Deplotene stage:        يبدأ انفصال الكروموسومين المقترنــين (الكروموسومات المتناظرة) عن بعضهما ما عدا منطقة الكيازما ، وتستمر الكروموسومات في زيادة السمك والقصر .  هـ ـ الطور المفرغ  Diakinesis:         يعد هذا الطور اخر مرحلة من الدور التمهيدي وفيه تصل الكروموسومات الى اقصر طول واكثر سمك ممكنين . وفيه يبدأ انفصال الكرموسومات المقترنة عن بعضها، وتنتشر متباعدة  داخل النواة قريباً من غشائها وتبدأ الكيازمات في عملية الانزلاقTerminalization  لكنها لا تزال متلاصقة في مناطق الكيازما وفيها تتحرك تدريجيا الى الخارج باتجاه أذرع الكروموسوم السائبة وذلك نتيجة لتواصل قصر الكروموسومات وأخيراً تبدأ النوية في الاختفاء ويبدأ الغشاء النووي في التحلل والاختفاء ويبدأ المغزل في التكوين وخيوطه في الظهور .  </vt:lpstr>
      <vt:lpstr>2ــ الدور الاستوائي الأول 1- Metaphase:       تصل الكروموسومات المتناظرة والمقترنة وهي الوحدات الثنائية biva1ent خط استواء المغزل ، ويختلف هذا الدور عن نظيره في الانقسام الخيطي حيث أن والوحدات الثنائية الكروموسوم هي التي تترتب في الخط الاستوائي  وليست الكروموسومات الأحادية كما هو الحال في الانقسام الخيطي . أضافة الى ذلك فان عدد الوحدات الثنائية هو العدد الاحادي لما تحتويه من كروموسوماتmonopliod number  بينما الكروموسومات في الانقسام الخيطي والتي تصطف في خط الاستواء لها العدد الثنائي .  أن سنترومير كل كروموسوم في الوحدة الثنائية يتجه الى احد أقطاب المغزل بينما يتجه سنترومير الكروموسوم ألاخر الى القطب ألاخر للمغزل وأن اتجاه كل كروموسوم من الواحدة الثنائية الى احد أقسام المغزل يكون بطريقة عشوائية، فقد يتجه الكروموسوم ألابوي paternal من الوحدة الثنائية الى قطب ، بينما في الواحدة الثنائية ألاخرى يتجه الكروموسوم ألأتي من ألام mateinal الى القطب الأخر. والطريقة العشوائية هذه في توزيع الكروموسومات لها أهمية كبيرة من الناحية الوراثية . 3 ـ الدور الانفصالي الأول 1 – Anaphase:          يحدث في هذا الدور انفصالdisjunction  للكروموسومين المتناظرين المقترنين ويتجه كل كروموسوم إلى قطب مخالف للقطب الذي يتجه أليه نظيره الأخر وكل كروموسوم يكون مزدوج التركيب طولياً ، أي يتكون من كروماتيدين ويتم انزلاق الكيازمات مؤدياً ألى  انتهائها جراء عملية انفصال الكروموسومات المقترنة . يختلف الانقسام الاختزالي عن الانقسام الخيطي بالنسبة لهذا الدور ، حيث يتم في الانقسام الخيطي انفصال الكروماتيدتين الشقيقتين عن بعضها وتتجه كل كروماتيدة الى  قطب مخالف للقطب الذي تذهب أليه شقيقتها ، وكل كروماتيدة تصبح كروموسوماً جديداً وبذلك تحتوي نواة كل خلية جديدة على النسخة نفسها من الكروموسومات التي كانت موجودة في النواة الأم.بينما يذهب في الانقسام الاختزالي كروموسوم واحد من كل وحدة ثنائية الكروموسوم الى احد الأقطاب بينما يتجه الكروموسوم الأخر القرين الى القطب الأخر ونتيجة لهذا العملية يتجمع في كل قطب نصف عدد الكروموسومات وبالتالي تحتوي كل نواة جديدة على نصف العدد ، بمعنى أخر يتم في الانقسام الخيطي انفصال الكروماتيدتين الشقيقتين عن بعضهما بينما في الانقسام الاختزالي يتم انفصال الكروموسومين المتناظرينhomologous chromosome (وكل كروموسوم مكون من كروماتيدين ).  </vt:lpstr>
      <vt:lpstr>4- الدور النهائي الاول Telophase -1  :        بوصول الكروموسومات الى قطبي المغزل ينتهي الدور الانفصالي الاول ويبدا الدور النهائي الاول . يختلف هذا الدور باختلاف الكائنات الحية ، ففي بعض الحالات يظهر الغشاء النووي حول الكروموسومات ثم تظهر النوية بجوار منطقة تنظيمها ثم ينقسم السايتوبلازم فتتكون خليتان جديدتان تدخلان الدور البيني الذي يستمر فترة قصيرة او طويلة نسبيا بين الانقسام الاختزالي الاول والثاني . وفي حالات اخرى لايحدث انقسام السيتوبلازم بل تدخل النواة مباشرة الى الدور التمهيدي الثاني وفي كل هذه الحالات يحقق الانقسام الاختزالي الاول انفصال الكروموسومات المتناظرة ويؤدي الى خفض عدد الكروموسومات في النوى الناتجة من الانقسام الى النصف . ثانيا :  الانقسام الاختزالي المنصف الثاني Meiosis - 11 : 1- الدور التمهيدي الثاني Prophase – 11 :       يكون هذا الدور قصيرا ويشبه ظاهريا الدور التمهيدي للانقسام الخيطي عدا ان الكروماتيدتين الشقيقتين للكروموسوم تكونان منفرجتين عن بعضهما ولا تبدو عليهما التلافيف الحلزونية بصورة واضحة.  2- الدور الاستوائي الثاني Metaphase-11 :       يظهر مغزلان في الخلية متعامدان على المحور الطولي للمغزل في الدور الاستوائي الاول . ويترتب العدد الاحادي للكروموسومات على خط استواء المغزل ويكون كل كروموسوم مكون من كروماتيدتين متصلتين في منطقة السنترومير ويستغرق هذا الدور فترة قصيرة .  3- الدور الانفصالي الثاني Anaphase -11:       ينشق كل سنترومير طوليا ويؤدي ذلك الى انفصال الكروماتيدتين الشقيقتين عن بعضهما وتتجه كل واحدة منهما الى قطب مخالف للقطب الذي تتجه اليه الاخرى،  يتشابه هذا الدور مع الدور الانفصالي في الانقسام الخيطي وينتهي عند وصول الكروموسومات الجديدة الى الاقطاب.                                            4 ـ الدور النهائي الثاني Telophase -11:       عند وصول الكروموسومات الى الأقطاب تبدأ بالطول والنحافة وتلتف حول بعضها أي تعود الى صورتها التي وجدت عليها في الدور البيني، وتظهر النوية والغشاء النووي وينقسم السايتوبلازم وبذلك تنفصل كل نواة عن الأخرى . أهمية الانقسام الاختزالي Significant of Meiosis:      يؤدي الانقسام الاختزالي الى خفض عدد الكروموسومات الى النصف في الكميتات الناتجة بحيث تتكون أربع نوى أحادية monoploid  من نواة واحدة ثنائية diploid  هي الأم ، وبذلك يعدل الانقسام الاختزالي تأثير مضاعفة عدد الكوموسومات الناتجة من عملية اتحاد الكميتات بعملية الإخصاب .       يؤدي الانقسام الاختزالي الأول إلى اختزال عدد الكروموسومات من العدد الثنائي الى العدد الأحادي ، بينما في الانقسام الاختزالي الثاني يتم توزيع الكروموسومات الموجودة في النواة الأحادية بالتساوي على النواتين الجديدتين ، لذا فان الانقسام الاختزالي هو لاختزال عدد الكروموسوماتof chromosomes  reducitional والانقسام الاختزالي الثاني هو لمعادلة وتوزيع الكروموسومات Equational of chromosomes  .      ان للانقسام الاختزالي دورا كبيرا في استحداث الاختلافات في الصفات  الوراثية التي تتحكم بها الجينات المحمولة على الكروموسومات بطريقتين أساسيتين هما : </vt:lpstr>
      <vt:lpstr>1 ـ التوزيع العشوائي للكروموسومات الأبوية والأمية على نواتج الانقسام :       ولتوضيح ذلك نفرض ان لدينا فردا خليطا لثلاثة أزواج من الجينات trihybrid وتركيبه الوراثي Aa Bb Cc  ولنفرض ان الجينات ABC جاءت من الأب واليلاتها  abc جاءت من الأم ، وان كل زوج من هذه الاليلات محمول على زوج من الكروموسومات . فمثلا زوج الاليلات Aa يحمل على زوج الكروموسوم رقم 1 وزوج الاليلات Bb يحمل على زوج الكروموسوم رقم 2  وزوج الاليلات Cc يحمل على زوج الكروموسوم رقم 3. في الدور التمهيدي الأول يقترن الكروموسوم الأبوي patemal رقم 1 مع الكروموسوم الأمي matemal رقم 1 وهكذا بالنسبة للزوجين الآخرين رقم 3,2 . ويترتب كل زوج من الكروموسومات المتناظرة في المستوى الوسطي للمغزل وذاك في الدور الاستوائي الأول بطريقة عشوائية . بمعنى ان الكروموسوم الأبوي في أي زوج لديه الفرصة نفسها مثل الكروموسوم الأمي لكي يواجه اي قطب معين من أقطاب الخلية . وبالنتيجة فان لكل نواة متكونة في الدور النهائي الأول الفرصة نفسها لتحتوي على الكروموسوم أبوي أو أمي من الوحدة الثنائية التي تحتوي على كروموسومين المتناظرين وهكذا ، ففي حالة وجود ثلاثة أزواج من الاليلات . وكل زوج محمول على زوج من الكروموسومات المتناظرة من الممكن الحصول على ثمانية تركيبات وراثية مختلفة في الدور النهائي Telophase I هي:                أما الانقسام الاختزالي الثاني meiosis -11 فانه يعمل على مضاعفة عدد كل تركيب وراثي من التراكيب المبينة في الجدول المذكور أعلاه. والجدول يوضح أنواع الكميتات المختلفة والتي ينتجها الفرد الخليط وهي تمثل عدد أنواع التوافقات الممكنة combinations  التي تحملها كميتات الفرد الخليط وتحسب من المعادلة 2n حيث ان n هو عدد العوامل الخليطة في التركيب الوراثي للفرد. وإذا اخذ من هذا الفرد عدد كبير من الكميتات فيلاحظ ان الأنواع الثمانية من الكميتات  تكون بأعداد متساوية . </vt:lpstr>
      <vt:lpstr> وفي الكائنات الحية متعددة الكروموسومات يكون عدد أنواع التراكيب الوراثية للكميات كبير جدا، فمثلا في الإنسان يوجد 23 زوج من الكروموسومات ولو فرضنا إن فردا يحمل زوجا واحدا من الاليلات بحالة خليطة على كل زوج من أزواج الكروموسومات، فان هذا الفرد يكون قادرا على إنتاج ( 223 ) = 8.38 مليون نوع ممكن من التوافيق المختلفة من الكميتات، وباتحاد الكميتات الذكرية والأنثوية وبصورة عشوائية فان احتمال  التركيب الوراثي للبيضة المخصبة يكون تقريبا واحدا من 64 تريلون من التراكيب الوراثية المختلفة الممكنة ( واحد تريلون = الرقم واحد وإمامه 12 صفر). لقد فرضنا في مثالنا السابق زوجا واحدا من الاليلات بحالة خليطة  على كل زوج من أزواج الكروموسومات فقط  ومن هنا نلاحظ ضخامة الاختلافات الوراثية الممكنة من عملية توزيع الكروموسومات على الأقطاب عشوائيا .  2 ـ العبور Crossing over  :       لتوضيح دور العبور نفترض ان هناك ثلاثة جينات (ABC) محمولة على الكروموسوم نفسه اي انها جينات مرتبطة Linked . ولنفرض ان الفرد الخليط heterozygote اخذ من ابيه الاليلات ABC  ويحمل الكروموسوم المتناظر الذي وصله من الام الاليلات abc وفي الانقسام الاختزالي لهذا الفرد أذا لم يحدث أي عبور بمعنى  عدم تكوين أي كيازما (تصالب ) فانه ينتج نوعان فقط من الكميتات هما ABC , abc وبنسب متساوية ، أما إذا حدث عبور بين الجينين A وB وبين الجينين B وC فسوف ينتج الفرد ثمانية أنواع من الكميتات بنسب مختلة ويتوقف تكرار كل نوع على معدل العبور بين الجينات المختلفة . وظاهرة العبور مهمة في تحديد مواقع الجينات على الكروموسومات والمسافات التي تفصلها عند وضع الخرائط الوراثية للكروموسومات كما سنلاحظ ذلك في ما بعد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الأساس السايتولوجي (الخلوي) للوراثة المندلية</dc:title>
  <dc:creator>Notes</dc:creator>
  <cp:lastModifiedBy>Azi</cp:lastModifiedBy>
  <cp:revision>4</cp:revision>
  <dcterms:created xsi:type="dcterms:W3CDTF">2018-11-11T12:46:47Z</dcterms:created>
  <dcterms:modified xsi:type="dcterms:W3CDTF">2018-11-11T13:08:18Z</dcterms:modified>
</cp:coreProperties>
</file>